
<file path=[Content_Types].xml><?xml version="1.0" encoding="utf-8"?>
<Types xmlns="http://schemas.openxmlformats.org/package/2006/content-types">
  <Default Extension="png" ContentType="image/png"/>
  <Default Extension="mp3" ContentType="audio/mpe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324" r:id="rId3"/>
    <p:sldId id="327" r:id="rId4"/>
    <p:sldId id="320" r:id="rId5"/>
    <p:sldId id="325" r:id="rId6"/>
    <p:sldId id="328" r:id="rId7"/>
    <p:sldId id="329" r:id="rId8"/>
    <p:sldId id="330" r:id="rId9"/>
    <p:sldId id="331" r:id="rId10"/>
    <p:sldId id="332" r:id="rId11"/>
    <p:sldId id="333" r:id="rId12"/>
    <p:sldId id="334" r:id="rId13"/>
    <p:sldId id="335" r:id="rId14"/>
    <p:sldId id="336" r:id="rId15"/>
    <p:sldId id="337" r:id="rId16"/>
    <p:sldId id="338" r:id="rId17"/>
    <p:sldId id="339" r:id="rId18"/>
    <p:sldId id="341" r:id="rId19"/>
    <p:sldId id="340" r:id="rId20"/>
    <p:sldId id="316" r:id="rId2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98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Pasta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seibarauskas\Desktop\IGS\2023\Resultados%20GameFraud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seibarauskas\Desktop\IGS\2023\Resultados%20GameFraude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Planilha1!$A$9:$C$10</c:f>
              <c:multiLvlStrCache>
                <c:ptCount val="3"/>
                <c:lvl>
                  <c:pt idx="0">
                    <c:v>2020</c:v>
                  </c:pt>
                  <c:pt idx="1">
                    <c:v>2021</c:v>
                  </c:pt>
                  <c:pt idx="2">
                    <c:v>2022</c:v>
                  </c:pt>
                </c:lvl>
                <c:lvl>
                  <c:pt idx="0">
                    <c:v>Redução de Retrabalho - Horas</c:v>
                  </c:pt>
                </c:lvl>
              </c:multiLvlStrCache>
            </c:multiLvlStrRef>
          </c:cat>
          <c:val>
            <c:numRef>
              <c:f>Planilha1!$A$11:$C$11</c:f>
              <c:numCache>
                <c:formatCode>General</c:formatCode>
                <c:ptCount val="3"/>
                <c:pt idx="0">
                  <c:v>8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17-45EB-B762-44B181E77F35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716286175"/>
        <c:axId val="724296703"/>
      </c:barChart>
      <c:catAx>
        <c:axId val="7162861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pt-BR"/>
          </a:p>
        </c:txPr>
        <c:crossAx val="724296703"/>
        <c:crosses val="autoZero"/>
        <c:auto val="1"/>
        <c:lblAlgn val="ctr"/>
        <c:lblOffset val="100"/>
        <c:noMultiLvlLbl val="0"/>
      </c:catAx>
      <c:valAx>
        <c:axId val="724296703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162861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Planilha1!$A$5:$D$6</c:f>
              <c:multiLvlStrCache>
                <c:ptCount val="4"/>
                <c:lvl>
                  <c:pt idx="0">
                    <c:v>2020</c:v>
                  </c:pt>
                  <c:pt idx="1">
                    <c:v>2021</c:v>
                  </c:pt>
                  <c:pt idx="2">
                    <c:v>2022</c:v>
                  </c:pt>
                  <c:pt idx="3">
                    <c:v>2023</c:v>
                  </c:pt>
                </c:lvl>
                <c:lvl>
                  <c:pt idx="0">
                    <c:v>Número de Novas Ligações - Und.</c:v>
                  </c:pt>
                </c:lvl>
              </c:multiLvlStrCache>
            </c:multiLvlStrRef>
          </c:cat>
          <c:val>
            <c:numRef>
              <c:f>Planilha1!$A$7:$D$7</c:f>
              <c:numCache>
                <c:formatCode>General</c:formatCode>
                <c:ptCount val="4"/>
                <c:pt idx="0">
                  <c:v>9</c:v>
                </c:pt>
                <c:pt idx="1">
                  <c:v>32</c:v>
                </c:pt>
                <c:pt idx="2">
                  <c:v>55</c:v>
                </c:pt>
                <c:pt idx="3">
                  <c:v>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F4-4879-A6B4-140E4FF20718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877361679"/>
        <c:axId val="729443375"/>
      </c:barChart>
      <c:catAx>
        <c:axId val="8773616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pt-BR"/>
          </a:p>
        </c:txPr>
        <c:crossAx val="729443375"/>
        <c:crosses val="autoZero"/>
        <c:auto val="1"/>
        <c:lblAlgn val="ctr"/>
        <c:lblOffset val="100"/>
        <c:noMultiLvlLbl val="0"/>
      </c:catAx>
      <c:valAx>
        <c:axId val="729443375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773616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pt-BR"/>
              <a:t>Resultado de Assertividade - %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9.017132551848512E-3"/>
          <c:y val="9.6729031703682591E-2"/>
          <c:w val="0.97520288548241663"/>
          <c:h val="0.80189242388359205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12,8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F9B-4B64-B6BA-86630F27CF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Planilha1!$A$1:$D$2</c:f>
              <c:multiLvlStrCache>
                <c:ptCount val="4"/>
                <c:lvl>
                  <c:pt idx="0">
                    <c:v>2020</c:v>
                  </c:pt>
                  <c:pt idx="1">
                    <c:v>2021</c:v>
                  </c:pt>
                  <c:pt idx="2">
                    <c:v>2022</c:v>
                  </c:pt>
                  <c:pt idx="3">
                    <c:v>2023</c:v>
                  </c:pt>
                </c:lvl>
                <c:lvl>
                  <c:pt idx="0">
                    <c:v>Assertividade - %</c:v>
                  </c:pt>
                </c:lvl>
              </c:multiLvlStrCache>
            </c:multiLvlStrRef>
          </c:cat>
          <c:val>
            <c:numRef>
              <c:f>Planilha1!$A$3:$D$3</c:f>
              <c:numCache>
                <c:formatCode>General</c:formatCode>
                <c:ptCount val="4"/>
                <c:pt idx="0">
                  <c:v>3</c:v>
                </c:pt>
                <c:pt idx="1">
                  <c:v>6.8</c:v>
                </c:pt>
                <c:pt idx="2">
                  <c:v>7.8</c:v>
                </c:pt>
                <c:pt idx="3">
                  <c:v>8.1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DF-4B53-A504-91E73D8E5D16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719842015"/>
        <c:axId val="719831439"/>
      </c:barChart>
      <c:catAx>
        <c:axId val="7198420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j-lt"/>
                <a:ea typeface="+mn-ea"/>
                <a:cs typeface="+mn-cs"/>
              </a:defRPr>
            </a:pPr>
            <a:endParaRPr lang="pt-BR"/>
          </a:p>
        </c:txPr>
        <c:crossAx val="719831439"/>
        <c:crosses val="autoZero"/>
        <c:auto val="1"/>
        <c:lblAlgn val="ctr"/>
        <c:lblOffset val="100"/>
        <c:noMultiLvlLbl val="0"/>
      </c:catAx>
      <c:valAx>
        <c:axId val="71983143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198420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0.02795</cdr:x>
      <cdr:y>0.0619</cdr:y>
    </cdr:from>
    <cdr:to>
      <cdr:x>0.7729</cdr:x>
      <cdr:y>0.44649</cdr:y>
    </cdr:to>
    <cdr:cxnSp macro="">
      <cdr:nvCxnSpPr>
        <cdr:cNvPr id="3" name="Conector de Seta Reta 2">
          <a:extLst xmlns:a="http://schemas.openxmlformats.org/drawingml/2006/main">
            <a:ext uri="{FF2B5EF4-FFF2-40B4-BE49-F238E27FC236}">
              <a16:creationId xmlns:a16="http://schemas.microsoft.com/office/drawing/2014/main" id="{8A61C191-A0E8-4A93-8C47-85E9372F54EA}"/>
            </a:ext>
          </a:extLst>
        </cdr:cNvPr>
        <cdr:cNvCxnSpPr/>
      </cdr:nvCxnSpPr>
      <cdr:spPr>
        <a:xfrm xmlns:a="http://schemas.openxmlformats.org/drawingml/2006/main" flipV="1">
          <a:off x="314960" y="324895"/>
          <a:ext cx="8393611" cy="2018492"/>
        </a:xfrm>
        <a:prstGeom xmlns:a="http://schemas.openxmlformats.org/drawingml/2006/main" prst="straightConnector1">
          <a:avLst/>
        </a:prstGeom>
        <a:ln xmlns:a="http://schemas.openxmlformats.org/drawingml/2006/main" w="158750">
          <a:solidFill>
            <a:srgbClr val="00B05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0.29138</cdr:x>
      <cdr:y>0.13772</cdr:y>
    </cdr:from>
    <cdr:to>
      <cdr:x>0.53932</cdr:x>
      <cdr:y>0.20243</cdr:y>
    </cdr:to>
    <cdr:sp macro="" textlink="">
      <cdr:nvSpPr>
        <cdr:cNvPr id="5" name="CaixaDeTexto 4">
          <a:extLst xmlns:a="http://schemas.openxmlformats.org/drawingml/2006/main">
            <a:ext uri="{FF2B5EF4-FFF2-40B4-BE49-F238E27FC236}">
              <a16:creationId xmlns:a16="http://schemas.microsoft.com/office/drawing/2014/main" id="{66637EE2-D46A-4283-8FB2-FD9CB90B51C0}"/>
            </a:ext>
          </a:extLst>
        </cdr:cNvPr>
        <cdr:cNvSpPr txBox="1"/>
      </cdr:nvSpPr>
      <cdr:spPr>
        <a:xfrm xmlns:a="http://schemas.openxmlformats.org/drawingml/2006/main" rot="20615783">
          <a:off x="3283133" y="722814"/>
          <a:ext cx="2793667" cy="3396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t-BR" sz="2400" dirty="0">
              <a:latin typeface="Arial Black" panose="020B0A04020102020204" pitchFamily="34" charset="0"/>
            </a:rPr>
            <a:t>327%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E08DD-D1DB-47D0-9192-A86882FF794E}" type="datetimeFigureOut">
              <a:rPr lang="pt-BR" smtClean="0"/>
              <a:t>24/10/2024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0C3FE3-8FE3-4330-B7A7-89BAE9A8F4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3524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8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21F59-DDE8-44D4-ABB4-46BFAF5F4A65}" type="datetimeFigureOut">
              <a:rPr lang="pt-BR" smtClean="0"/>
              <a:t>24/10/2024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3E906-EBF5-4D38-AA5A-DDFBF0F1FE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5602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21F59-DDE8-44D4-ABB4-46BFAF5F4A65}" type="datetimeFigureOut">
              <a:rPr lang="pt-BR" smtClean="0"/>
              <a:t>24/10/2024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3E906-EBF5-4D38-AA5A-DDFBF0F1FE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4344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21F59-DDE8-44D4-ABB4-46BFAF5F4A65}" type="datetimeFigureOut">
              <a:rPr lang="pt-BR" smtClean="0"/>
              <a:t>24/10/2024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3E906-EBF5-4D38-AA5A-DDFBF0F1FE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3095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21F59-DDE8-44D4-ABB4-46BFAF5F4A65}" type="datetimeFigureOut">
              <a:rPr lang="pt-BR" smtClean="0"/>
              <a:t>24/10/2024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3E906-EBF5-4D38-AA5A-DDFBF0F1FE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6561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21F59-DDE8-44D4-ABB4-46BFAF5F4A65}" type="datetimeFigureOut">
              <a:rPr lang="pt-BR" smtClean="0"/>
              <a:t>24/10/2024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3E906-EBF5-4D38-AA5A-DDFBF0F1FE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2811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21F59-DDE8-44D4-ABB4-46BFAF5F4A65}" type="datetimeFigureOut">
              <a:rPr lang="pt-BR" smtClean="0"/>
              <a:t>24/10/2024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3E906-EBF5-4D38-AA5A-DDFBF0F1FE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6321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21F59-DDE8-44D4-ABB4-46BFAF5F4A65}" type="datetimeFigureOut">
              <a:rPr lang="pt-BR" smtClean="0"/>
              <a:t>24/10/2024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3E906-EBF5-4D38-AA5A-DDFBF0F1FE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633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21F59-DDE8-44D4-ABB4-46BFAF5F4A65}" type="datetimeFigureOut">
              <a:rPr lang="pt-BR" smtClean="0"/>
              <a:t>24/10/2024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3E906-EBF5-4D38-AA5A-DDFBF0F1FE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2889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21F59-DDE8-44D4-ABB4-46BFAF5F4A65}" type="datetimeFigureOut">
              <a:rPr lang="pt-BR" smtClean="0"/>
              <a:t>24/10/2024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3E906-EBF5-4D38-AA5A-DDFBF0F1FE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5436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21F59-DDE8-44D4-ABB4-46BFAF5F4A65}" type="datetimeFigureOut">
              <a:rPr lang="pt-BR" smtClean="0"/>
              <a:t>24/10/2024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3E906-EBF5-4D38-AA5A-DDFBF0F1FE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647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21F59-DDE8-44D4-ABB4-46BFAF5F4A65}" type="datetimeFigureOut">
              <a:rPr lang="pt-BR" smtClean="0"/>
              <a:t>24/10/2024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3E906-EBF5-4D38-AA5A-DDFBF0F1FE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16071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ráfico 44">
            <a:extLst>
              <a:ext uri="{FF2B5EF4-FFF2-40B4-BE49-F238E27FC236}">
                <a16:creationId xmlns:a16="http://schemas.microsoft.com/office/drawing/2014/main" id="{D91702CF-0AB9-1877-2552-176082FFFC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23518" b="50000"/>
          <a:stretch/>
        </p:blipFill>
        <p:spPr>
          <a:xfrm>
            <a:off x="10044308" y="5305040"/>
            <a:ext cx="2147692" cy="1552960"/>
          </a:xfrm>
          <a:prstGeom prst="rect">
            <a:avLst/>
          </a:prstGeom>
        </p:spPr>
      </p:pic>
      <p:sp>
        <p:nvSpPr>
          <p:cNvPr id="20" name="Retângulo 19">
            <a:extLst>
              <a:ext uri="{FF2B5EF4-FFF2-40B4-BE49-F238E27FC236}">
                <a16:creationId xmlns:a16="http://schemas.microsoft.com/office/drawing/2014/main" id="{47C0B9ED-8897-2EE3-0B2A-98DF542B932F}"/>
              </a:ext>
            </a:extLst>
          </p:cNvPr>
          <p:cNvSpPr/>
          <p:nvPr userDrawn="1"/>
        </p:nvSpPr>
        <p:spPr>
          <a:xfrm>
            <a:off x="0" y="0"/>
            <a:ext cx="914400" cy="1200150"/>
          </a:xfrm>
          <a:prstGeom prst="rect">
            <a:avLst/>
          </a:prstGeom>
          <a:solidFill>
            <a:srgbClr val="12C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Gráfico 15">
            <a:extLst>
              <a:ext uri="{FF2B5EF4-FFF2-40B4-BE49-F238E27FC236}">
                <a16:creationId xmlns:a16="http://schemas.microsoft.com/office/drawing/2014/main" id="{C9E405F4-E509-DDB9-4F53-CC5081FDE1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 r="77375"/>
          <a:stretch/>
        </p:blipFill>
        <p:spPr>
          <a:xfrm>
            <a:off x="11651298" y="6328592"/>
            <a:ext cx="372228" cy="344936"/>
          </a:xfrm>
          <a:prstGeom prst="rect">
            <a:avLst/>
          </a:prstGeom>
        </p:spPr>
      </p:pic>
      <p:pic>
        <p:nvPicPr>
          <p:cNvPr id="47" name="Gráfico 46">
            <a:extLst>
              <a:ext uri="{FF2B5EF4-FFF2-40B4-BE49-F238E27FC236}">
                <a16:creationId xmlns:a16="http://schemas.microsoft.com/office/drawing/2014/main" id="{4B83F6AD-4429-02BF-003C-B745BA9181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 t="67344" r="54375"/>
          <a:stretch/>
        </p:blipFill>
        <p:spPr>
          <a:xfrm>
            <a:off x="6629400" y="0"/>
            <a:ext cx="5562600" cy="2056484"/>
          </a:xfrm>
          <a:prstGeom prst="rect">
            <a:avLst/>
          </a:prstGeom>
        </p:spPr>
      </p:pic>
      <p:pic>
        <p:nvPicPr>
          <p:cNvPr id="49" name="Gráfico 48">
            <a:extLst>
              <a:ext uri="{FF2B5EF4-FFF2-40B4-BE49-F238E27FC236}">
                <a16:creationId xmlns:a16="http://schemas.microsoft.com/office/drawing/2014/main" id="{459EB638-73B0-9F01-F2E1-517152D897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 l="17747" t="21971" r="-2805"/>
          <a:stretch/>
        </p:blipFill>
        <p:spPr>
          <a:xfrm>
            <a:off x="0" y="0"/>
            <a:ext cx="5276850" cy="3341093"/>
          </a:xfrm>
          <a:prstGeom prst="rect">
            <a:avLst/>
          </a:prstGeom>
        </p:spPr>
      </p:pic>
      <p:pic>
        <p:nvPicPr>
          <p:cNvPr id="51" name="Gráfico 50">
            <a:extLst>
              <a:ext uri="{FF2B5EF4-FFF2-40B4-BE49-F238E27FC236}">
                <a16:creationId xmlns:a16="http://schemas.microsoft.com/office/drawing/2014/main" id="{D080CF80-0DEF-2F25-0E86-F9C824B774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 l="13653" b="42531"/>
          <a:stretch/>
        </p:blipFill>
        <p:spPr>
          <a:xfrm>
            <a:off x="0" y="4111750"/>
            <a:ext cx="7372350" cy="274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393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21F59-DDE8-44D4-ABB4-46BFAF5F4A65}" type="datetimeFigureOut">
              <a:rPr lang="pt-BR" smtClean="0"/>
              <a:t>24/10/2024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B3E906-EBF5-4D38-AA5A-DDFBF0F1FE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0517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gif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3"/><Relationship Id="rId7" Type="http://schemas.openxmlformats.org/officeDocument/2006/relationships/image" Target="../media/image16.sv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0.png"/><Relationship Id="rId5" Type="http://schemas.openxmlformats.org/officeDocument/2006/relationships/slideLayout" Target="../slideLayouts/slideLayout12.xml"/><Relationship Id="rId4" Type="http://schemas.openxmlformats.org/officeDocument/2006/relationships/audio" Target="../media/media2.mp3"/><Relationship Id="rId9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446432" y="4200877"/>
            <a:ext cx="1006784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Modalidade: Gestão Avançada</a:t>
            </a:r>
          </a:p>
          <a:p>
            <a:endParaRPr lang="pt-BR" b="1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Case: </a:t>
            </a:r>
            <a:r>
              <a:rPr lang="pt-BR" b="1" dirty="0" err="1">
                <a:solidFill>
                  <a:srgbClr val="002060"/>
                </a:solidFill>
              </a:rPr>
              <a:t>Gamefraude</a:t>
            </a:r>
            <a:r>
              <a:rPr lang="pt-BR" b="1" dirty="0">
                <a:solidFill>
                  <a:srgbClr val="002060"/>
                </a:solidFill>
              </a:rPr>
              <a:t> – </a:t>
            </a:r>
            <a:r>
              <a:rPr lang="pt-BR" b="1" dirty="0" err="1">
                <a:solidFill>
                  <a:srgbClr val="002060"/>
                </a:solidFill>
              </a:rPr>
              <a:t>Gameficação</a:t>
            </a:r>
            <a:r>
              <a:rPr lang="pt-BR" b="1" dirty="0">
                <a:solidFill>
                  <a:srgbClr val="002060"/>
                </a:solidFill>
              </a:rPr>
              <a:t> de Procedimentos na Irregularidade</a:t>
            </a:r>
          </a:p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Autor (a): Gabriel Alexandre Lima de Souza Seibarauskas</a:t>
            </a:r>
          </a:p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Empresa: Sabesp – OCS – Superintendência Centro – Departamento de Serviços a Clientes - Faturamento</a:t>
            </a:r>
          </a:p>
          <a:p>
            <a:endParaRPr lang="pt-BR" b="1" dirty="0">
              <a:solidFill>
                <a:srgbClr val="0070C0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9653" y="29980"/>
            <a:ext cx="2962504" cy="162481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612" y="120758"/>
            <a:ext cx="2015225" cy="2035737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76611" y="2129571"/>
            <a:ext cx="1177554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b="1" dirty="0">
                <a:solidFill>
                  <a:srgbClr val="002060"/>
                </a:solidFill>
              </a:rPr>
              <a:t>Prêmio Paulista na Qualidade da Gestão </a:t>
            </a:r>
          </a:p>
          <a:p>
            <a:pPr algn="ctr">
              <a:lnSpc>
                <a:spcPct val="150000"/>
              </a:lnSpc>
            </a:pPr>
            <a:r>
              <a:rPr lang="pt-BR" sz="2400" b="1" dirty="0">
                <a:solidFill>
                  <a:srgbClr val="002060"/>
                </a:solidFill>
              </a:rPr>
              <a:t>Seminário de Benchmarking IPEG</a:t>
            </a:r>
          </a:p>
          <a:p>
            <a:pPr algn="ctr">
              <a:lnSpc>
                <a:spcPct val="150000"/>
              </a:lnSpc>
            </a:pPr>
            <a:r>
              <a:rPr lang="pt-BR" sz="2400" b="1" dirty="0">
                <a:solidFill>
                  <a:srgbClr val="002060"/>
                </a:solidFill>
              </a:rPr>
              <a:t>Mérito na Inovação em Gestão – MIG</a:t>
            </a:r>
          </a:p>
        </p:txBody>
      </p:sp>
      <p:sp>
        <p:nvSpPr>
          <p:cNvPr id="8" name="Retângulo 7"/>
          <p:cNvSpPr/>
          <p:nvPr/>
        </p:nvSpPr>
        <p:spPr>
          <a:xfrm>
            <a:off x="10514280" y="6113005"/>
            <a:ext cx="1437877" cy="464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25-10-2024</a:t>
            </a:r>
            <a:endParaRPr lang="pt-BR" b="1" dirty="0">
              <a:solidFill>
                <a:srgbClr val="0070C0"/>
              </a:solidFill>
            </a:endParaRP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54EDCAD9-42D2-49F9-8707-351BBB0CF2CB}"/>
              </a:ext>
            </a:extLst>
          </p:cNvPr>
          <p:cNvGrpSpPr/>
          <p:nvPr/>
        </p:nvGrpSpPr>
        <p:grpSpPr>
          <a:xfrm>
            <a:off x="4166109" y="599882"/>
            <a:ext cx="2849272" cy="770408"/>
            <a:chOff x="1916113" y="2250042"/>
            <a:chExt cx="8520402" cy="2303816"/>
          </a:xfrm>
        </p:grpSpPr>
        <p:grpSp>
          <p:nvGrpSpPr>
            <p:cNvPr id="10" name="Group 3">
              <a:extLst>
                <a:ext uri="{FF2B5EF4-FFF2-40B4-BE49-F238E27FC236}">
                  <a16:creationId xmlns:a16="http://schemas.microsoft.com/office/drawing/2014/main" id="{4B35CA00-3602-4C6C-9352-2E69CC80FAE9}"/>
                </a:ext>
              </a:extLst>
            </p:cNvPr>
            <p:cNvGrpSpPr/>
            <p:nvPr/>
          </p:nvGrpSpPr>
          <p:grpSpPr>
            <a:xfrm>
              <a:off x="4606925" y="2250042"/>
              <a:ext cx="5829590" cy="2303816"/>
              <a:chOff x="4657343" y="2159929"/>
              <a:chExt cx="5253304" cy="2076071"/>
            </a:xfrm>
          </p:grpSpPr>
          <p:pic>
            <p:nvPicPr>
              <p:cNvPr id="16" name="Picture 4" descr="A blue number on a black background&#10;&#10;Description automatically generated">
                <a:extLst>
                  <a:ext uri="{FF2B5EF4-FFF2-40B4-BE49-F238E27FC236}">
                    <a16:creationId xmlns:a16="http://schemas.microsoft.com/office/drawing/2014/main" id="{0292FF87-BFE8-47B4-98A6-B4F0DDEEF99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32411"/>
              <a:stretch/>
            </p:blipFill>
            <p:spPr>
              <a:xfrm>
                <a:off x="4657343" y="2159929"/>
                <a:ext cx="5253304" cy="2076071"/>
              </a:xfrm>
              <a:prstGeom prst="rect">
                <a:avLst/>
              </a:prstGeom>
            </p:spPr>
          </p:pic>
          <p:pic>
            <p:nvPicPr>
              <p:cNvPr id="17" name="Picture 5" descr="A picture containing colorfulness, circle, graphics, design&#10;&#10;Description automatically generated">
                <a:extLst>
                  <a:ext uri="{FF2B5EF4-FFF2-40B4-BE49-F238E27FC236}">
                    <a16:creationId xmlns:a16="http://schemas.microsoft.com/office/drawing/2014/main" id="{3597309C-7D87-42E8-B716-2B0A83C764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43753" y="2194909"/>
                <a:ext cx="1952394" cy="1929560"/>
              </a:xfrm>
              <a:prstGeom prst="rect">
                <a:avLst/>
              </a:prstGeom>
            </p:spPr>
          </p:pic>
        </p:grpSp>
        <p:grpSp>
          <p:nvGrpSpPr>
            <p:cNvPr id="11" name="Group 4">
              <a:extLst>
                <a:ext uri="{FF2B5EF4-FFF2-40B4-BE49-F238E27FC236}">
                  <a16:creationId xmlns:a16="http://schemas.microsoft.com/office/drawing/2014/main" id="{BBA3A8D8-DB03-4D1E-9B68-60173E220A9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916113" y="2370139"/>
              <a:ext cx="2576511" cy="2060576"/>
              <a:chOff x="1207" y="1493"/>
              <a:chExt cx="1623" cy="1298"/>
            </a:xfrm>
          </p:grpSpPr>
          <p:sp>
            <p:nvSpPr>
              <p:cNvPr id="12" name="AutoShape 3">
                <a:extLst>
                  <a:ext uri="{FF2B5EF4-FFF2-40B4-BE49-F238E27FC236}">
                    <a16:creationId xmlns:a16="http://schemas.microsoft.com/office/drawing/2014/main" id="{B7DE81B9-67BA-4282-85BF-8D90213EEC07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1207" y="1494"/>
                <a:ext cx="1583" cy="12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3" name="Freeform 5">
                <a:extLst>
                  <a:ext uri="{FF2B5EF4-FFF2-40B4-BE49-F238E27FC236}">
                    <a16:creationId xmlns:a16="http://schemas.microsoft.com/office/drawing/2014/main" id="{DEB24900-0A77-4F1C-9B58-BEC226E74A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9" y="1493"/>
                <a:ext cx="1208" cy="1229"/>
              </a:xfrm>
              <a:custGeom>
                <a:avLst/>
                <a:gdLst>
                  <a:gd name="T0" fmla="*/ 431 w 864"/>
                  <a:gd name="T1" fmla="*/ 450 h 883"/>
                  <a:gd name="T2" fmla="*/ 431 w 864"/>
                  <a:gd name="T3" fmla="*/ 450 h 883"/>
                  <a:gd name="T4" fmla="*/ 864 w 864"/>
                  <a:gd name="T5" fmla="*/ 450 h 883"/>
                  <a:gd name="T6" fmla="*/ 864 w 864"/>
                  <a:gd name="T7" fmla="*/ 452 h 883"/>
                  <a:gd name="T8" fmla="*/ 432 w 864"/>
                  <a:gd name="T9" fmla="*/ 883 h 883"/>
                  <a:gd name="T10" fmla="*/ 0 w 864"/>
                  <a:gd name="T11" fmla="*/ 452 h 883"/>
                  <a:gd name="T12" fmla="*/ 0 w 864"/>
                  <a:gd name="T13" fmla="*/ 374 h 883"/>
                  <a:gd name="T14" fmla="*/ 0 w 864"/>
                  <a:gd name="T15" fmla="*/ 0 h 883"/>
                  <a:gd name="T16" fmla="*/ 289 w 864"/>
                  <a:gd name="T17" fmla="*/ 0 h 883"/>
                  <a:gd name="T18" fmla="*/ 289 w 864"/>
                  <a:gd name="T19" fmla="*/ 450 h 883"/>
                  <a:gd name="T20" fmla="*/ 488 w 864"/>
                  <a:gd name="T21" fmla="*/ 534 h 883"/>
                  <a:gd name="T22" fmla="*/ 576 w 864"/>
                  <a:gd name="T23" fmla="*/ 667 h 883"/>
                  <a:gd name="T24" fmla="*/ 432 w 864"/>
                  <a:gd name="T25" fmla="*/ 811 h 883"/>
                  <a:gd name="T26" fmla="*/ 288 w 864"/>
                  <a:gd name="T27" fmla="*/ 667 h 883"/>
                  <a:gd name="T28" fmla="*/ 288 w 864"/>
                  <a:gd name="T29" fmla="*/ 666 h 883"/>
                  <a:gd name="T30" fmla="*/ 289 w 864"/>
                  <a:gd name="T31" fmla="*/ 450 h 883"/>
                  <a:gd name="T32" fmla="*/ 431 w 864"/>
                  <a:gd name="T33" fmla="*/ 450 h 8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64" h="883">
                    <a:moveTo>
                      <a:pt x="431" y="450"/>
                    </a:moveTo>
                    <a:lnTo>
                      <a:pt x="431" y="450"/>
                    </a:lnTo>
                    <a:lnTo>
                      <a:pt x="864" y="450"/>
                    </a:lnTo>
                    <a:lnTo>
                      <a:pt x="864" y="452"/>
                    </a:lnTo>
                    <a:cubicBezTo>
                      <a:pt x="864" y="689"/>
                      <a:pt x="670" y="883"/>
                      <a:pt x="432" y="883"/>
                    </a:cubicBezTo>
                    <a:cubicBezTo>
                      <a:pt x="194" y="883"/>
                      <a:pt x="0" y="689"/>
                      <a:pt x="0" y="452"/>
                    </a:cubicBezTo>
                    <a:lnTo>
                      <a:pt x="0" y="374"/>
                    </a:lnTo>
                    <a:lnTo>
                      <a:pt x="0" y="0"/>
                    </a:lnTo>
                    <a:lnTo>
                      <a:pt x="289" y="0"/>
                    </a:lnTo>
                    <a:lnTo>
                      <a:pt x="289" y="450"/>
                    </a:lnTo>
                    <a:lnTo>
                      <a:pt x="488" y="534"/>
                    </a:lnTo>
                    <a:cubicBezTo>
                      <a:pt x="541" y="556"/>
                      <a:pt x="576" y="609"/>
                      <a:pt x="576" y="667"/>
                    </a:cubicBezTo>
                    <a:cubicBezTo>
                      <a:pt x="576" y="746"/>
                      <a:pt x="512" y="811"/>
                      <a:pt x="432" y="811"/>
                    </a:cubicBezTo>
                    <a:cubicBezTo>
                      <a:pt x="353" y="811"/>
                      <a:pt x="288" y="746"/>
                      <a:pt x="288" y="667"/>
                    </a:cubicBezTo>
                    <a:lnTo>
                      <a:pt x="288" y="666"/>
                    </a:lnTo>
                    <a:lnTo>
                      <a:pt x="289" y="450"/>
                    </a:lnTo>
                    <a:lnTo>
                      <a:pt x="431" y="450"/>
                    </a:lnTo>
                    <a:close/>
                  </a:path>
                </a:pathLst>
              </a:custGeom>
              <a:solidFill>
                <a:srgbClr val="12C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4" name="Freeform 6">
                <a:extLst>
                  <a:ext uri="{FF2B5EF4-FFF2-40B4-BE49-F238E27FC236}">
                    <a16:creationId xmlns:a16="http://schemas.microsoft.com/office/drawing/2014/main" id="{62CA10F9-9019-4E37-843D-5B5C7982E8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3" y="1493"/>
                <a:ext cx="804" cy="600"/>
              </a:xfrm>
              <a:custGeom>
                <a:avLst/>
                <a:gdLst>
                  <a:gd name="T0" fmla="*/ 575 w 575"/>
                  <a:gd name="T1" fmla="*/ 204 h 431"/>
                  <a:gd name="T2" fmla="*/ 575 w 575"/>
                  <a:gd name="T3" fmla="*/ 204 h 431"/>
                  <a:gd name="T4" fmla="*/ 575 w 575"/>
                  <a:gd name="T5" fmla="*/ 24 h 431"/>
                  <a:gd name="T6" fmla="*/ 431 w 575"/>
                  <a:gd name="T7" fmla="*/ 0 h 431"/>
                  <a:gd name="T8" fmla="*/ 0 w 575"/>
                  <a:gd name="T9" fmla="*/ 431 h 431"/>
                  <a:gd name="T10" fmla="*/ 575 w 575"/>
                  <a:gd name="T11" fmla="*/ 431 h 431"/>
                  <a:gd name="T12" fmla="*/ 378 w 575"/>
                  <a:gd name="T13" fmla="*/ 349 h 431"/>
                  <a:gd name="T14" fmla="*/ 286 w 575"/>
                  <a:gd name="T15" fmla="*/ 215 h 431"/>
                  <a:gd name="T16" fmla="*/ 431 w 575"/>
                  <a:gd name="T17" fmla="*/ 71 h 431"/>
                  <a:gd name="T18" fmla="*/ 575 w 575"/>
                  <a:gd name="T19" fmla="*/ 215 h 431"/>
                  <a:gd name="T20" fmla="*/ 575 w 575"/>
                  <a:gd name="T21" fmla="*/ 204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5" h="431">
                    <a:moveTo>
                      <a:pt x="575" y="204"/>
                    </a:moveTo>
                    <a:lnTo>
                      <a:pt x="575" y="204"/>
                    </a:lnTo>
                    <a:lnTo>
                      <a:pt x="575" y="24"/>
                    </a:lnTo>
                    <a:cubicBezTo>
                      <a:pt x="529" y="9"/>
                      <a:pt x="480" y="0"/>
                      <a:pt x="431" y="0"/>
                    </a:cubicBezTo>
                    <a:cubicBezTo>
                      <a:pt x="193" y="0"/>
                      <a:pt x="0" y="193"/>
                      <a:pt x="0" y="431"/>
                    </a:cubicBezTo>
                    <a:lnTo>
                      <a:pt x="575" y="431"/>
                    </a:lnTo>
                    <a:lnTo>
                      <a:pt x="378" y="349"/>
                    </a:lnTo>
                    <a:cubicBezTo>
                      <a:pt x="323" y="328"/>
                      <a:pt x="286" y="274"/>
                      <a:pt x="286" y="215"/>
                    </a:cubicBezTo>
                    <a:cubicBezTo>
                      <a:pt x="286" y="136"/>
                      <a:pt x="351" y="71"/>
                      <a:pt x="431" y="71"/>
                    </a:cubicBezTo>
                    <a:cubicBezTo>
                      <a:pt x="510" y="71"/>
                      <a:pt x="575" y="135"/>
                      <a:pt x="575" y="215"/>
                    </a:cubicBezTo>
                    <a:lnTo>
                      <a:pt x="575" y="204"/>
                    </a:lnTo>
                    <a:close/>
                  </a:path>
                </a:pathLst>
              </a:custGeom>
              <a:solidFill>
                <a:srgbClr val="12C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dirty="0"/>
              </a:p>
            </p:txBody>
          </p:sp>
          <p:sp>
            <p:nvSpPr>
              <p:cNvPr id="15" name="Freeform 7">
                <a:extLst>
                  <a:ext uri="{FF2B5EF4-FFF2-40B4-BE49-F238E27FC236}">
                    <a16:creationId xmlns:a16="http://schemas.microsoft.com/office/drawing/2014/main" id="{B1D926C9-E3E6-47BC-B50A-40947D1D83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1" y="1493"/>
                <a:ext cx="29" cy="1298"/>
              </a:xfrm>
              <a:custGeom>
                <a:avLst/>
                <a:gdLst>
                  <a:gd name="T0" fmla="*/ 0 h 876"/>
                  <a:gd name="T1" fmla="*/ 0 h 876"/>
                  <a:gd name="T2" fmla="*/ 876 h 87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876">
                    <a:moveTo>
                      <a:pt x="0" y="0"/>
                    </a:moveTo>
                    <a:lnTo>
                      <a:pt x="0" y="0"/>
                    </a:lnTo>
                    <a:lnTo>
                      <a:pt x="0" y="876"/>
                    </a:lnTo>
                  </a:path>
                </a:pathLst>
              </a:custGeom>
              <a:noFill/>
              <a:ln w="23813" cap="flat">
                <a:solidFill>
                  <a:srgbClr val="12D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09901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48">
            <a:extLst>
              <a:ext uri="{FF2B5EF4-FFF2-40B4-BE49-F238E27FC236}">
                <a16:creationId xmlns:a16="http://schemas.microsoft.com/office/drawing/2014/main" id="{5A306E63-CDC2-9211-A07B-8009FE313EF7}"/>
              </a:ext>
            </a:extLst>
          </p:cNvPr>
          <p:cNvSpPr txBox="1"/>
          <p:nvPr/>
        </p:nvSpPr>
        <p:spPr>
          <a:xfrm>
            <a:off x="325194" y="1420126"/>
            <a:ext cx="7202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</a:t>
            </a:r>
            <a:r>
              <a:rPr lang="en-US" sz="2000" b="1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2020 a OCS</a:t>
            </a:r>
          </a:p>
        </p:txBody>
      </p:sp>
      <p:sp>
        <p:nvSpPr>
          <p:cNvPr id="8" name="TextBox 48">
            <a:extLst>
              <a:ext uri="{FF2B5EF4-FFF2-40B4-BE49-F238E27FC236}">
                <a16:creationId xmlns:a16="http://schemas.microsoft.com/office/drawing/2014/main" id="{FB603EB1-E1D0-0E4E-8016-C915A4F02443}"/>
              </a:ext>
            </a:extLst>
          </p:cNvPr>
          <p:cNvSpPr txBox="1"/>
          <p:nvPr/>
        </p:nvSpPr>
        <p:spPr>
          <a:xfrm>
            <a:off x="325194" y="1857223"/>
            <a:ext cx="8165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Durante a Reunião de Análise Crítica da UGR verificamos que:</a:t>
            </a: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EE2F761-9C77-75C9-DA72-BB4CAFC60A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14114" t="77942" r="1"/>
          <a:stretch/>
        </p:blipFill>
        <p:spPr>
          <a:xfrm>
            <a:off x="-1" y="0"/>
            <a:ext cx="5771999" cy="914400"/>
          </a:xfrm>
          <a:prstGeom prst="rect">
            <a:avLst/>
          </a:prstGeom>
        </p:spPr>
      </p:pic>
      <p:sp>
        <p:nvSpPr>
          <p:cNvPr id="7" name="TextBox 48">
            <a:extLst>
              <a:ext uri="{FF2B5EF4-FFF2-40B4-BE49-F238E27FC236}">
                <a16:creationId xmlns:a16="http://schemas.microsoft.com/office/drawing/2014/main" id="{4715EACF-456D-46EA-9FE1-28FC83B061A8}"/>
              </a:ext>
            </a:extLst>
          </p:cNvPr>
          <p:cNvSpPr txBox="1"/>
          <p:nvPr/>
        </p:nvSpPr>
        <p:spPr>
          <a:xfrm>
            <a:off x="325194" y="2399620"/>
            <a:ext cx="1132832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pt-BR" sz="2000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Principal indicador da irregularidade que é o índice de assertividade das vistorias de 1,8% em 2020.</a:t>
            </a:r>
          </a:p>
          <a:p>
            <a:pPr marL="285750" indent="-285750">
              <a:buFontTx/>
              <a:buChar char="-"/>
            </a:pPr>
            <a:r>
              <a:rPr lang="pt-BR" sz="2000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35% do total de vistorias de Irregularidade estavam sendo baixadas/finalizadas incorretamente, e um aumento de 55% das Ouvidorias de reclamação das vistorias realizadas pelo contrato de Irregularidades.</a:t>
            </a:r>
          </a:p>
          <a:p>
            <a:pPr marL="285750" indent="-285750">
              <a:buFontTx/>
              <a:buChar char="-"/>
            </a:pPr>
            <a:r>
              <a:rPr lang="pt-BR" sz="2000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Haviam sido executadas apenas 9 novas ligações pelo contrato de Irregularidades.</a:t>
            </a:r>
          </a:p>
          <a:p>
            <a:pPr marL="285750" indent="-285750">
              <a:buFontTx/>
              <a:buChar char="-"/>
            </a:pPr>
            <a:r>
              <a:rPr lang="pt-BR" sz="2000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Índice de Retrabalho das equipes por baixas erradas segundo levantamento que fizemos, chegava a levar até 8hs para corrigir o impacto causado pela baixa errada do serviço. Em uma área com 1Milhão e 400 mil ligações e 2.700 vistorias mensais.</a:t>
            </a:r>
          </a:p>
          <a:p>
            <a:pPr marL="285750" indent="-285750">
              <a:buFontTx/>
              <a:buChar char="-"/>
            </a:pPr>
            <a:r>
              <a:rPr lang="pt-BR" sz="2000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 contramão dos ODS 6 Água potável e Saneamento e 9 Indústria Inovação e Infraestrutura.</a:t>
            </a:r>
          </a:p>
          <a:p>
            <a:pPr marL="285750" indent="-285750">
              <a:buFontTx/>
              <a:buChar char="-"/>
            </a:pPr>
            <a:r>
              <a:rPr lang="pt-BR" sz="2000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 Benchmark realizado com a empresa ENEL, vimos que eles não possuem uma prática de treinamento continuo para as equipes de campo que cuidam de irregularidades e muito menos se utilizam de gameficação nesse processo.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A157A30-CCD0-93CD-53FF-7BBC37DC5A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0538" y="1148158"/>
            <a:ext cx="1264994" cy="1264994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ED062B96-B54D-C80C-9EDB-61D5858624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2404" y="1148158"/>
            <a:ext cx="1264994" cy="1288713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6CA3B647-0286-429A-9CDB-49835D508E51}"/>
              </a:ext>
            </a:extLst>
          </p:cNvPr>
          <p:cNvSpPr/>
          <p:nvPr/>
        </p:nvSpPr>
        <p:spPr>
          <a:xfrm>
            <a:off x="-1" y="0"/>
            <a:ext cx="5635796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Oportunidade / Desafios 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D731717A-2BA3-4294-B3C9-DCCC928F5A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77450" y="-35511"/>
            <a:ext cx="2114550" cy="118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17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>
            <a:extLst>
              <a:ext uri="{FF2B5EF4-FFF2-40B4-BE49-F238E27FC236}">
                <a16:creationId xmlns:a16="http://schemas.microsoft.com/office/drawing/2014/main" id="{8C468933-BF9D-4E04-9260-FD4406CAD349}"/>
              </a:ext>
            </a:extLst>
          </p:cNvPr>
          <p:cNvSpPr/>
          <p:nvPr/>
        </p:nvSpPr>
        <p:spPr>
          <a:xfrm>
            <a:off x="0" y="141992"/>
            <a:ext cx="5635796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Objetivos 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AAD1392-81DD-493E-8CD8-A911B15C2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7450" y="-35511"/>
            <a:ext cx="2114550" cy="1181100"/>
          </a:xfrm>
          <a:prstGeom prst="rect">
            <a:avLst/>
          </a:prstGeom>
        </p:spPr>
      </p:pic>
      <p:sp>
        <p:nvSpPr>
          <p:cNvPr id="4" name="TextBox 48">
            <a:extLst>
              <a:ext uri="{FF2B5EF4-FFF2-40B4-BE49-F238E27FC236}">
                <a16:creationId xmlns:a16="http://schemas.microsoft.com/office/drawing/2014/main" id="{CC522FFF-AE59-459E-A587-3D301EC85BF8}"/>
              </a:ext>
            </a:extLst>
          </p:cNvPr>
          <p:cNvSpPr txBox="1"/>
          <p:nvPr/>
        </p:nvSpPr>
        <p:spPr>
          <a:xfrm>
            <a:off x="484224" y="1398980"/>
            <a:ext cx="80872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GAMEFICAR O PROCESSO PARA APRENDIZADO DAS EQUIPES</a:t>
            </a:r>
          </a:p>
        </p:txBody>
      </p:sp>
      <p:sp>
        <p:nvSpPr>
          <p:cNvPr id="5" name="TextBox 48">
            <a:extLst>
              <a:ext uri="{FF2B5EF4-FFF2-40B4-BE49-F238E27FC236}">
                <a16:creationId xmlns:a16="http://schemas.microsoft.com/office/drawing/2014/main" id="{C55B4F37-D998-4F10-AC87-AFAE8CC2FE4A}"/>
              </a:ext>
            </a:extLst>
          </p:cNvPr>
          <p:cNvSpPr txBox="1"/>
          <p:nvPr/>
        </p:nvSpPr>
        <p:spPr>
          <a:xfrm>
            <a:off x="260704" y="2044428"/>
            <a:ext cx="853432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pt-BR" sz="2200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Utilizando a plataforma de </a:t>
            </a:r>
            <a:r>
              <a:rPr lang="pt-BR" sz="2200" dirty="0" err="1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Quiz</a:t>
            </a:r>
            <a:r>
              <a:rPr lang="pt-BR" sz="2200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Eletrônico </a:t>
            </a:r>
            <a:r>
              <a:rPr lang="pt-BR" sz="2200" dirty="0" err="1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Kahoot</a:t>
            </a:r>
            <a:r>
              <a:rPr lang="pt-BR" sz="2200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pensamos em levar procedimentos e treinamento com perguntas sobre as baixas corretas para aprendizado das equipes.</a:t>
            </a:r>
          </a:p>
          <a:p>
            <a:pPr marL="285750" indent="-285750">
              <a:buFontTx/>
              <a:buChar char="-"/>
            </a:pPr>
            <a:r>
              <a:rPr lang="pt-BR" sz="2200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Foi oferecido como premiação simbólica ao vencedor uma caixa de bombons.</a:t>
            </a:r>
          </a:p>
          <a:p>
            <a:pPr marL="285750" indent="-285750">
              <a:buFontTx/>
              <a:buChar char="-"/>
            </a:pPr>
            <a:r>
              <a:rPr lang="pt-BR" sz="2200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Utilizamos Project </a:t>
            </a:r>
            <a:r>
              <a:rPr lang="pt-BR" sz="2200" dirty="0" err="1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  <a:r>
              <a:rPr lang="pt-BR" sz="2200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sz="2200" dirty="0" err="1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Canvas</a:t>
            </a:r>
            <a:r>
              <a:rPr lang="pt-BR" sz="2200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para estruturar o projeto e iniciar a prática.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FFCC514-8FF0-457D-A6D3-51ACC408F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5030" y="1599035"/>
            <a:ext cx="2899557" cy="191801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35C28C8B-653B-4CA1-9AA1-648EADDB02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9908" y="4224091"/>
            <a:ext cx="2209800" cy="132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876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>
            <a:extLst>
              <a:ext uri="{FF2B5EF4-FFF2-40B4-BE49-F238E27FC236}">
                <a16:creationId xmlns:a16="http://schemas.microsoft.com/office/drawing/2014/main" id="{8C468933-BF9D-4E04-9260-FD4406CAD349}"/>
              </a:ext>
            </a:extLst>
          </p:cNvPr>
          <p:cNvSpPr/>
          <p:nvPr/>
        </p:nvSpPr>
        <p:spPr>
          <a:xfrm>
            <a:off x="0" y="141992"/>
            <a:ext cx="5635796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Abrangência 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AAD1392-81DD-493E-8CD8-A911B15C2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7450" y="-35511"/>
            <a:ext cx="2114550" cy="118110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55A83993-7E26-4250-85A7-10A8E8DE56A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338741" y="1558147"/>
            <a:ext cx="1853259" cy="3741705"/>
          </a:xfrm>
          <a:prstGeom prst="rect">
            <a:avLst/>
          </a:prstGeom>
        </p:spPr>
      </p:pic>
      <p:sp>
        <p:nvSpPr>
          <p:cNvPr id="5" name="TextBox 48">
            <a:extLst>
              <a:ext uri="{FF2B5EF4-FFF2-40B4-BE49-F238E27FC236}">
                <a16:creationId xmlns:a16="http://schemas.microsoft.com/office/drawing/2014/main" id="{93705393-8205-4AD2-AAA6-BCE054D45FFE}"/>
              </a:ext>
            </a:extLst>
          </p:cNvPr>
          <p:cNvSpPr txBox="1"/>
          <p:nvPr/>
        </p:nvSpPr>
        <p:spPr>
          <a:xfrm>
            <a:off x="339362" y="791646"/>
            <a:ext cx="80872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LIDERANÇA E FORÇA DE TRABALHO JUNTAS DESDE O PLANEJAMENTO ATÉ A EXECUÇÃO:</a:t>
            </a:r>
          </a:p>
        </p:txBody>
      </p:sp>
      <p:sp>
        <p:nvSpPr>
          <p:cNvPr id="6" name="TextBox 48">
            <a:extLst>
              <a:ext uri="{FF2B5EF4-FFF2-40B4-BE49-F238E27FC236}">
                <a16:creationId xmlns:a16="http://schemas.microsoft.com/office/drawing/2014/main" id="{165D5DC2-F997-43F1-B578-2B79A7CFB6ED}"/>
              </a:ext>
            </a:extLst>
          </p:cNvPr>
          <p:cNvSpPr txBox="1"/>
          <p:nvPr/>
        </p:nvSpPr>
        <p:spPr>
          <a:xfrm>
            <a:off x="339362" y="1625966"/>
            <a:ext cx="853432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pt-BR" sz="2200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Ao utilizarmos o Project </a:t>
            </a:r>
            <a:r>
              <a:rPr lang="pt-BR" sz="2200" dirty="0" err="1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  <a:r>
              <a:rPr lang="pt-BR" sz="2200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sz="2200" dirty="0" err="1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Canvas</a:t>
            </a:r>
            <a:r>
              <a:rPr lang="pt-BR" sz="2200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para estruturar o projeto e iniciar a prática, desde essa etapa colocamos 2 equipes operacionais, 1 coordenador da empresa terceirizada, 1 membro técnico da Sabesp e o Coordenador do Processo Sabesp.</a:t>
            </a:r>
          </a:p>
          <a:p>
            <a:pPr marL="285750" indent="-285750">
              <a:buFontTx/>
              <a:buChar char="-"/>
            </a:pPr>
            <a:r>
              <a:rPr lang="pt-BR" sz="2200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ideia de envolvermos todas as partes do processo, foi um diferencial competitivo enorme, pois desde o inicio tivemos um maior engajamento das equipes.</a:t>
            </a:r>
          </a:p>
          <a:p>
            <a:pPr marL="285750" indent="-285750">
              <a:buFontTx/>
              <a:buChar char="-"/>
            </a:pPr>
            <a:r>
              <a:rPr lang="pt-BR" sz="2200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Depois de pensado apenas o encarregado Sabesp ficou responsável por treinar todas as 36 pessoas do contrato.</a:t>
            </a:r>
          </a:p>
          <a:p>
            <a:pPr marL="285750" indent="-285750">
              <a:buFontTx/>
              <a:buChar char="-"/>
            </a:pPr>
            <a:r>
              <a:rPr lang="pt-BR" sz="2200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É feito através de uma reunião mensal com formato misto de análise crítica e treinamento.</a:t>
            </a:r>
          </a:p>
          <a:p>
            <a:pPr marL="285750" indent="-285750">
              <a:buFontTx/>
              <a:buChar char="-"/>
            </a:pPr>
            <a:endParaRPr lang="pt-BR" sz="2200" dirty="0">
              <a:solidFill>
                <a:srgbClr val="00385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2248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>
            <a:extLst>
              <a:ext uri="{FF2B5EF4-FFF2-40B4-BE49-F238E27FC236}">
                <a16:creationId xmlns:a16="http://schemas.microsoft.com/office/drawing/2014/main" id="{8C468933-BF9D-4E04-9260-FD4406CAD349}"/>
              </a:ext>
            </a:extLst>
          </p:cNvPr>
          <p:cNvSpPr/>
          <p:nvPr/>
        </p:nvSpPr>
        <p:spPr>
          <a:xfrm>
            <a:off x="0" y="141992"/>
            <a:ext cx="8196044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Relevância para Organização e para o Setor 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AAD1392-81DD-493E-8CD8-A911B15C2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7450" y="-35511"/>
            <a:ext cx="2114550" cy="1181100"/>
          </a:xfrm>
          <a:prstGeom prst="rect">
            <a:avLst/>
          </a:prstGeom>
        </p:spPr>
      </p:pic>
      <p:sp>
        <p:nvSpPr>
          <p:cNvPr id="4" name="TextBox 48">
            <a:extLst>
              <a:ext uri="{FF2B5EF4-FFF2-40B4-BE49-F238E27FC236}">
                <a16:creationId xmlns:a16="http://schemas.microsoft.com/office/drawing/2014/main" id="{E565B6D4-254F-4F22-86B9-AA68627739A3}"/>
              </a:ext>
            </a:extLst>
          </p:cNvPr>
          <p:cNvSpPr txBox="1"/>
          <p:nvPr/>
        </p:nvSpPr>
        <p:spPr>
          <a:xfrm>
            <a:off x="154804" y="862568"/>
            <a:ext cx="8534326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Trata-se de uma metodologia de treinamento totalmente pioneira tanto para a Organização de forma estruturada, quanto para todo o Setor de </a:t>
            </a:r>
            <a:r>
              <a:rPr lang="pt-BR" dirty="0" err="1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Utilities</a:t>
            </a: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pois é uma maneira inovadora de treinar as equipes e já medir o aprendizado.</a:t>
            </a:r>
          </a:p>
          <a:p>
            <a:pPr marL="285750" indent="-285750">
              <a:buFontTx/>
              <a:buChar char="-"/>
            </a:pP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prática consiste em darmos a reunião e apontarmos resultados, procedimentos, pontos de melhoria, formas de tirar fotos, etc. Após isso é realizado o </a:t>
            </a:r>
            <a:r>
              <a:rPr lang="pt-BR" dirty="0" err="1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Quizz</a:t>
            </a: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eletrônico </a:t>
            </a:r>
            <a:r>
              <a:rPr lang="pt-BR" dirty="0" err="1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Kahoot</a:t>
            </a: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onde as equipes entram e respondem conforme as perguntas aparecem na tela. Após as respostas ele mostra o total de acertos e o total de erros, sabendo assim de prontidão se precisamos reforçar algum tema ou assunto.</a:t>
            </a:r>
          </a:p>
          <a:p>
            <a:pPr marL="285750" indent="-285750">
              <a:buFontTx/>
              <a:buChar char="-"/>
            </a:pP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Visto que como o sistema utiliza inteligência artificial na análise dos relatórios, ainda por cima, nos ajuda a elaborar melhores questões e aponta onde as equipes estão sentindo mais dificuldade.</a:t>
            </a:r>
          </a:p>
          <a:p>
            <a:pPr marL="285750" indent="-285750">
              <a:buFontTx/>
              <a:buChar char="-"/>
            </a:pP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prática foi tão pioneira no Setor que além de ter sido vencedora e premiada no IGS 2023 (Premio de Inovação em Gestão no Saneamento Ambiental), foi objeto de benchmarking das empresas SAAEB de Bebedouro, COPASA Unidade de Negócios Sul, </a:t>
            </a:r>
            <a:r>
              <a:rPr lang="pt-BR" dirty="0" err="1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SaneAgo</a:t>
            </a: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 das Diretorias de Clientes e Gente e gestão da própria Sabesp. O que nos torna a referência no setor quanto ao assunto.</a:t>
            </a:r>
          </a:p>
          <a:p>
            <a:pPr marL="285750" indent="-285750">
              <a:buFontTx/>
              <a:buChar char="-"/>
            </a:pP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ser uma plataforma online, e por ser algo de simples implementação pode facilmente ser replicado por empresas de qualquer setor, com o intuito de melhorar seu processo de treinamento e capacitação, além de melhorar os resultados operacionais.</a:t>
            </a:r>
          </a:p>
          <a:p>
            <a:pPr marL="285750" indent="-285750">
              <a:buFontTx/>
              <a:buChar char="-"/>
            </a:pPr>
            <a:endParaRPr lang="pt-BR" sz="2200" dirty="0">
              <a:solidFill>
                <a:srgbClr val="00385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5D46077-5B71-49A6-B6B0-CF322E9A1F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8104" y="1145589"/>
            <a:ext cx="2713896" cy="410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298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>
            <a:extLst>
              <a:ext uri="{FF2B5EF4-FFF2-40B4-BE49-F238E27FC236}">
                <a16:creationId xmlns:a16="http://schemas.microsoft.com/office/drawing/2014/main" id="{8C468933-BF9D-4E04-9260-FD4406CAD349}"/>
              </a:ext>
            </a:extLst>
          </p:cNvPr>
          <p:cNvSpPr/>
          <p:nvPr/>
        </p:nvSpPr>
        <p:spPr>
          <a:xfrm>
            <a:off x="0" y="141992"/>
            <a:ext cx="5635796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Desafios/obstáculos 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AAD1392-81DD-493E-8CD8-A911B15C2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7450" y="-35511"/>
            <a:ext cx="2114550" cy="1181100"/>
          </a:xfrm>
          <a:prstGeom prst="rect">
            <a:avLst/>
          </a:prstGeom>
        </p:spPr>
      </p:pic>
      <p:sp>
        <p:nvSpPr>
          <p:cNvPr id="4" name="TextBox 48">
            <a:extLst>
              <a:ext uri="{FF2B5EF4-FFF2-40B4-BE49-F238E27FC236}">
                <a16:creationId xmlns:a16="http://schemas.microsoft.com/office/drawing/2014/main" id="{2A8D67E1-84CD-4B7B-8505-33E4BE817EC3}"/>
              </a:ext>
            </a:extLst>
          </p:cNvPr>
          <p:cNvSpPr txBox="1"/>
          <p:nvPr/>
        </p:nvSpPr>
        <p:spPr>
          <a:xfrm>
            <a:off x="0" y="1821355"/>
            <a:ext cx="8534326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Principal desafio para implantação foi adquirir a licença da plataforma </a:t>
            </a:r>
            <a:r>
              <a:rPr lang="pt-BR" dirty="0" err="1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Kahoot</a:t>
            </a: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pois por motivos burocráticos e procedimentos internos da Cia, foi bem dificil obter a autorização para a compra.</a:t>
            </a:r>
          </a:p>
          <a:p>
            <a:pPr marL="285750" indent="-285750">
              <a:buFontTx/>
              <a:buChar char="-"/>
            </a:pP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Além disso outro desafio que levantamos durante a implantação, foi o de como minimizar a resistência das equipes, uma vez que os “treinamentos” anteriores, havíamos levantado a resistências das equipes operacionais, que consideravam os treinamentos como “chatos”, “repetitivos” e etc.</a:t>
            </a:r>
          </a:p>
          <a:p>
            <a:pPr marL="285750" indent="-285750">
              <a:buFontTx/>
              <a:buChar char="-"/>
            </a:pP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Tivemos uma aceitação do treinamento com 92% de </a:t>
            </a:r>
            <a:r>
              <a:rPr lang="pt-BR" dirty="0" err="1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favorabilidade</a:t>
            </a: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com a pesquisa realizada após os primeiros treinamentos.</a:t>
            </a:r>
          </a:p>
          <a:p>
            <a:pPr marL="285750" indent="-285750">
              <a:buFontTx/>
              <a:buChar char="-"/>
            </a:pP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Tivemos também o ganho de aprendizado dos procedimentos e leis pelas equipes, que melhoraram o aspecto técnico realizado profissionalmente.</a:t>
            </a:r>
          </a:p>
          <a:p>
            <a:pPr marL="285750" indent="-285750">
              <a:buFontTx/>
              <a:buChar char="-"/>
            </a:pPr>
            <a:endParaRPr lang="pt-BR" dirty="0">
              <a:solidFill>
                <a:srgbClr val="00385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Tx/>
              <a:buChar char="-"/>
            </a:pPr>
            <a:endParaRPr lang="pt-BR" sz="2200" dirty="0">
              <a:solidFill>
                <a:srgbClr val="00385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4F26ECE-BCCD-425F-A6F3-B6C046C6DF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7639" y="1473695"/>
            <a:ext cx="3634361" cy="3613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813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>
            <a:extLst>
              <a:ext uri="{FF2B5EF4-FFF2-40B4-BE49-F238E27FC236}">
                <a16:creationId xmlns:a16="http://schemas.microsoft.com/office/drawing/2014/main" id="{8C468933-BF9D-4E04-9260-FD4406CAD349}"/>
              </a:ext>
            </a:extLst>
          </p:cNvPr>
          <p:cNvSpPr/>
          <p:nvPr/>
        </p:nvSpPr>
        <p:spPr>
          <a:xfrm>
            <a:off x="-1" y="141992"/>
            <a:ext cx="9667783" cy="95410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Insights, fontes de inspiração ou outras fontes de referência</a:t>
            </a:r>
            <a:endParaRPr lang="pt-BR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AAD1392-81DD-493E-8CD8-A911B15C2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7450" y="-35511"/>
            <a:ext cx="2114550" cy="1181100"/>
          </a:xfrm>
          <a:prstGeom prst="rect">
            <a:avLst/>
          </a:prstGeom>
        </p:spPr>
      </p:pic>
      <p:sp>
        <p:nvSpPr>
          <p:cNvPr id="4" name="TextBox 48">
            <a:extLst>
              <a:ext uri="{FF2B5EF4-FFF2-40B4-BE49-F238E27FC236}">
                <a16:creationId xmlns:a16="http://schemas.microsoft.com/office/drawing/2014/main" id="{2A8D67E1-84CD-4B7B-8505-33E4BE817EC3}"/>
              </a:ext>
            </a:extLst>
          </p:cNvPr>
          <p:cNvSpPr txBox="1"/>
          <p:nvPr/>
        </p:nvSpPr>
        <p:spPr>
          <a:xfrm>
            <a:off x="-1" y="1821355"/>
            <a:ext cx="981870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Durante uma premiação interna na Sabesp OCS, chamada prêmio de Reconhecimento, foi utilizado o </a:t>
            </a:r>
            <a:r>
              <a:rPr lang="pt-BR" dirty="0" err="1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quizz</a:t>
            </a: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eletrônico </a:t>
            </a:r>
            <a:r>
              <a:rPr lang="pt-BR" dirty="0" err="1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Kahoot</a:t>
            </a: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para envolver a plateia e gerar uma maior integração.</a:t>
            </a:r>
          </a:p>
          <a:p>
            <a:pPr marL="285750" indent="-285750">
              <a:buFontTx/>
              <a:buChar char="-"/>
            </a:pP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Foi realizado um Benchmark com a Unidade de Negócios Sul, que era a referencia para o setor, para verificar as melhores práticas que eles estavam adotando.</a:t>
            </a:r>
          </a:p>
          <a:p>
            <a:pPr marL="285750" indent="-285750">
              <a:buFontTx/>
              <a:buChar char="-"/>
            </a:pP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Além disso realizamos também um Benchmark com a empresa ENEL, que tem um setor de irregularidades muito parecido com o nosso.</a:t>
            </a:r>
          </a:p>
          <a:p>
            <a:pPr marL="285750" indent="-285750">
              <a:buFontTx/>
              <a:buChar char="-"/>
            </a:pP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 os </a:t>
            </a:r>
            <a:r>
              <a:rPr lang="pt-BR" dirty="0" err="1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Benchmark’s</a:t>
            </a: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realizados verificamos que não haviam um treinamento específico, que fosse realizado de forma mensal com as equipes operacionais, geralmente eram treinados apenas 1 vez por ano, e feito alguma reunião de alinhamento apenas com os supervisores operacionais quando necessário.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099F14D-BED5-4CA3-AE1C-37288EBDF5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405" y="4364069"/>
            <a:ext cx="5562600" cy="2493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749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>
            <a:extLst>
              <a:ext uri="{FF2B5EF4-FFF2-40B4-BE49-F238E27FC236}">
                <a16:creationId xmlns:a16="http://schemas.microsoft.com/office/drawing/2014/main" id="{8C468933-BF9D-4E04-9260-FD4406CAD349}"/>
              </a:ext>
            </a:extLst>
          </p:cNvPr>
          <p:cNvSpPr/>
          <p:nvPr/>
        </p:nvSpPr>
        <p:spPr>
          <a:xfrm>
            <a:off x="0" y="141992"/>
            <a:ext cx="5086906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Capacitação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AAD1392-81DD-493E-8CD8-A911B15C2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7450" y="-35511"/>
            <a:ext cx="2114550" cy="1181100"/>
          </a:xfrm>
          <a:prstGeom prst="rect">
            <a:avLst/>
          </a:prstGeom>
        </p:spPr>
      </p:pic>
      <p:sp>
        <p:nvSpPr>
          <p:cNvPr id="4" name="TextBox 48">
            <a:extLst>
              <a:ext uri="{FF2B5EF4-FFF2-40B4-BE49-F238E27FC236}">
                <a16:creationId xmlns:a16="http://schemas.microsoft.com/office/drawing/2014/main" id="{2A8D67E1-84CD-4B7B-8505-33E4BE817EC3}"/>
              </a:ext>
            </a:extLst>
          </p:cNvPr>
          <p:cNvSpPr txBox="1"/>
          <p:nvPr/>
        </p:nvSpPr>
        <p:spPr>
          <a:xfrm>
            <a:off x="0" y="2362893"/>
            <a:ext cx="98187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Capacitação prévia foi realizada apenas pelo Encarregado Sabesp, pois a ferramenta é </a:t>
            </a:r>
            <a:r>
              <a:rPr lang="pt-BR" dirty="0" err="1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super-simples</a:t>
            </a: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para implementação.</a:t>
            </a:r>
          </a:p>
          <a:p>
            <a:pPr marL="285750" indent="-285750">
              <a:buFontTx/>
              <a:buChar char="-"/>
            </a:pP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Durante as reuniões apenas explicamos como funciona a plataforma, que é superintuitiva, e o pessoal tem uma adesão na casa dos 98%.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4618841-FF84-449D-A33A-FD3DD92FD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9880" y="3329126"/>
            <a:ext cx="4579443" cy="2626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996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>
            <a:extLst>
              <a:ext uri="{FF2B5EF4-FFF2-40B4-BE49-F238E27FC236}">
                <a16:creationId xmlns:a16="http://schemas.microsoft.com/office/drawing/2014/main" id="{8C468933-BF9D-4E04-9260-FD4406CAD349}"/>
              </a:ext>
            </a:extLst>
          </p:cNvPr>
          <p:cNvSpPr/>
          <p:nvPr/>
        </p:nvSpPr>
        <p:spPr>
          <a:xfrm>
            <a:off x="0" y="141992"/>
            <a:ext cx="5086906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Funcionamento da prática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AAD1392-81DD-493E-8CD8-A911B15C2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7450" y="-35511"/>
            <a:ext cx="2114550" cy="1181100"/>
          </a:xfrm>
          <a:prstGeom prst="rect">
            <a:avLst/>
          </a:prstGeom>
        </p:spPr>
      </p:pic>
      <p:sp>
        <p:nvSpPr>
          <p:cNvPr id="4" name="TextBox 48">
            <a:extLst>
              <a:ext uri="{FF2B5EF4-FFF2-40B4-BE49-F238E27FC236}">
                <a16:creationId xmlns:a16="http://schemas.microsoft.com/office/drawing/2014/main" id="{2A8D67E1-84CD-4B7B-8505-33E4BE817EC3}"/>
              </a:ext>
            </a:extLst>
          </p:cNvPr>
          <p:cNvSpPr txBox="1"/>
          <p:nvPr/>
        </p:nvSpPr>
        <p:spPr>
          <a:xfrm>
            <a:off x="0" y="1145589"/>
            <a:ext cx="981870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Conforme mencionado anteriormente, a prática funciona da seguinte forma:</a:t>
            </a:r>
          </a:p>
          <a:p>
            <a:pPr marL="285750" indent="-285750">
              <a:buFontTx/>
              <a:buChar char="-"/>
            </a:pP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É realizada uma reunião mensal com indicadores e formato similar a uma análise crítica e ao final de cada reunião é realizado um </a:t>
            </a:r>
            <a:r>
              <a:rPr lang="pt-BR" dirty="0" err="1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quizz</a:t>
            </a: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eletrônico com perguntas e respostas, na plataforma </a:t>
            </a:r>
            <a:r>
              <a:rPr lang="pt-BR" dirty="0" err="1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Kahoot</a:t>
            </a: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onde as equipes, respondem a perguntas realizadas de acordo com a pauta da reunião, com os indicadores mostrados e os procedimentos, alinhamentos e todo o conteúdo é retratado em alguma pergunta.</a:t>
            </a:r>
          </a:p>
          <a:p>
            <a:pPr marL="285750" indent="-285750">
              <a:buFontTx/>
              <a:buChar char="-"/>
            </a:pP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plataforma oferece agilidade pois ao final de cada pergunta, já sabemos o número médio de acertos e erros, e se algum assunto ainda está gerando dúvida, já refazemos o alinhamento do assunto no momento do </a:t>
            </a:r>
            <a:r>
              <a:rPr lang="pt-BR" dirty="0" err="1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quizz</a:t>
            </a: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e se necessário fazemos uma nova explicação.</a:t>
            </a:r>
          </a:p>
          <a:p>
            <a:pPr marL="285750" indent="-285750">
              <a:buFontTx/>
              <a:buChar char="-"/>
            </a:pP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Vencedor, segundo lugar e terceiro lugar de cada sessão são premiados, no inicio era uma caixa de bombom, e fomos evoluindo as premiações conforme os resultados foram ficando melhores em parceria com a contratada.</a:t>
            </a:r>
          </a:p>
          <a:p>
            <a:pPr marL="285750" indent="-285750">
              <a:buFontTx/>
              <a:buChar char="-"/>
            </a:pP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automatização vem através do uso de inteligência artificial que analisa o relatório gerado de cada sessão de </a:t>
            </a:r>
            <a:r>
              <a:rPr lang="pt-BR" dirty="0" err="1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quizz</a:t>
            </a: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e sugere assuntos a serem abordados na próxima reunião, além disso auxilia já gerando algumas perguntas referentes a procedimentos e legislação vigente.</a:t>
            </a:r>
          </a:p>
          <a:p>
            <a:pPr marL="285750" indent="-285750">
              <a:buFontTx/>
              <a:buChar char="-"/>
            </a:pPr>
            <a:endParaRPr lang="pt-BR" dirty="0">
              <a:solidFill>
                <a:srgbClr val="00385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3806FE4-5848-471A-B65C-CCE584BAFC8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547573" y="1522490"/>
            <a:ext cx="2511082" cy="244586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9088221-F517-4FF3-AF36-B45538B281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8703" y="4139051"/>
            <a:ext cx="2373297" cy="1653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216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>
            <a:extLst>
              <a:ext uri="{FF2B5EF4-FFF2-40B4-BE49-F238E27FC236}">
                <a16:creationId xmlns:a16="http://schemas.microsoft.com/office/drawing/2014/main" id="{8C468933-BF9D-4E04-9260-FD4406CAD349}"/>
              </a:ext>
            </a:extLst>
          </p:cNvPr>
          <p:cNvSpPr/>
          <p:nvPr/>
        </p:nvSpPr>
        <p:spPr>
          <a:xfrm>
            <a:off x="0" y="141992"/>
            <a:ext cx="5086906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Originalidade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AAD1392-81DD-493E-8CD8-A911B15C2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7450" y="-35511"/>
            <a:ext cx="2114550" cy="1181100"/>
          </a:xfrm>
          <a:prstGeom prst="rect">
            <a:avLst/>
          </a:prstGeom>
        </p:spPr>
      </p:pic>
      <p:sp>
        <p:nvSpPr>
          <p:cNvPr id="4" name="TextBox 48">
            <a:extLst>
              <a:ext uri="{FF2B5EF4-FFF2-40B4-BE49-F238E27FC236}">
                <a16:creationId xmlns:a16="http://schemas.microsoft.com/office/drawing/2014/main" id="{2A8D67E1-84CD-4B7B-8505-33E4BE817EC3}"/>
              </a:ext>
            </a:extLst>
          </p:cNvPr>
          <p:cNvSpPr txBox="1"/>
          <p:nvPr/>
        </p:nvSpPr>
        <p:spPr>
          <a:xfrm>
            <a:off x="0" y="1784781"/>
            <a:ext cx="981870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Lembrando que conforme benchmark realizado com a Empresa Enel, não temos notícia de no setor de </a:t>
            </a:r>
            <a:r>
              <a:rPr lang="pt-BR" dirty="0" err="1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utilities</a:t>
            </a: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como um todo, uma empresa concessionária utilize de gamificação para treinamento com foco nas equipes operacionais de campo.</a:t>
            </a:r>
          </a:p>
          <a:p>
            <a:pPr marL="285750" indent="-285750">
              <a:buFontTx/>
              <a:buChar char="-"/>
            </a:pP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Além disso temos o ganho de usar o Project </a:t>
            </a:r>
            <a:r>
              <a:rPr lang="pt-BR" dirty="0" err="1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dirty="0" err="1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Canvas</a:t>
            </a: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que deu uma agilidade a implementação do projeto que foi um diferencial pois em apenas 2 meses já estávamos com o piloto rodando, e com 3 meses operando já decidimos que se tornaria uma prática utilizada por todo o departamento.</a:t>
            </a:r>
          </a:p>
          <a:p>
            <a:pPr marL="285750" indent="-285750">
              <a:buFontTx/>
              <a:buChar char="-"/>
            </a:pP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 alinhado com os objetivos da Industria 4.0, pois utiliza-se de gamificação para melhor exposição e aprendizado dos temas.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F13E6CEA-E335-4832-9E2F-197FB4CF5EF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88979" y="1675393"/>
            <a:ext cx="1853259" cy="3741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376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>
            <a:extLst>
              <a:ext uri="{FF2B5EF4-FFF2-40B4-BE49-F238E27FC236}">
                <a16:creationId xmlns:a16="http://schemas.microsoft.com/office/drawing/2014/main" id="{8C468933-BF9D-4E04-9260-FD4406CAD349}"/>
              </a:ext>
            </a:extLst>
          </p:cNvPr>
          <p:cNvSpPr/>
          <p:nvPr/>
        </p:nvSpPr>
        <p:spPr>
          <a:xfrm>
            <a:off x="0" y="141992"/>
            <a:ext cx="5086906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Exemplaridade - Inovação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AAD1392-81DD-493E-8CD8-A911B15C2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7450" y="-35511"/>
            <a:ext cx="2114550" cy="1181100"/>
          </a:xfrm>
          <a:prstGeom prst="rect">
            <a:avLst/>
          </a:prstGeom>
        </p:spPr>
      </p:pic>
      <p:sp>
        <p:nvSpPr>
          <p:cNvPr id="4" name="TextBox 48">
            <a:extLst>
              <a:ext uri="{FF2B5EF4-FFF2-40B4-BE49-F238E27FC236}">
                <a16:creationId xmlns:a16="http://schemas.microsoft.com/office/drawing/2014/main" id="{2A8D67E1-84CD-4B7B-8505-33E4BE817EC3}"/>
              </a:ext>
            </a:extLst>
          </p:cNvPr>
          <p:cNvSpPr txBox="1"/>
          <p:nvPr/>
        </p:nvSpPr>
        <p:spPr>
          <a:xfrm>
            <a:off x="0" y="2193154"/>
            <a:ext cx="981870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 mencionado anteriormente a prática é bem simples, e pode ser replicada facilmente em qualquer empresa do setor de </a:t>
            </a:r>
            <a:r>
              <a:rPr lang="pt-BR" dirty="0" err="1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Utilities</a:t>
            </a: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 até mesmo em empresas de outro setor, por ser uma reunião/treinamento, com assuntos pertinentes ao dia a dia da empresa.</a:t>
            </a:r>
          </a:p>
          <a:p>
            <a:pPr marL="285750" indent="-285750">
              <a:buFontTx/>
              <a:buChar char="-"/>
            </a:pP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Temos também como parâmetro o uso de inteligência artificial para análise dos relatórios de cada sessão de treinamento e auxílio na criação de novas perguntas, desde o inicio do projeto.</a:t>
            </a:r>
          </a:p>
          <a:p>
            <a:pPr marL="285750" indent="-285750">
              <a:buFontTx/>
              <a:buChar char="-"/>
            </a:pP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Temos também a proatividade na resposta e agilidade, pois já na própria reunião ficamos sabendo quais os assuntos que as equipes ainda tem dúvidas, quais ficaram ou não ficaram claros, além de já poder dar uma nova explicação e retomar o tema, sem o risco das equipes irem a campo com a compreensão errada do tema.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F13E6CEA-E335-4832-9E2F-197FB4CF5EF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88979" y="1675393"/>
            <a:ext cx="1853259" cy="3741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685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>
            <a:extLst>
              <a:ext uri="{FF2B5EF4-FFF2-40B4-BE49-F238E27FC236}">
                <a16:creationId xmlns:a16="http://schemas.microsoft.com/office/drawing/2014/main" id="{8C468933-BF9D-4E04-9260-FD4406CAD349}"/>
              </a:ext>
            </a:extLst>
          </p:cNvPr>
          <p:cNvSpPr/>
          <p:nvPr/>
        </p:nvSpPr>
        <p:spPr>
          <a:xfrm>
            <a:off x="0" y="141992"/>
            <a:ext cx="5086906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Controle e Alertas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AAD1392-81DD-493E-8CD8-A911B15C2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7450" y="-35511"/>
            <a:ext cx="2114550" cy="1181100"/>
          </a:xfrm>
          <a:prstGeom prst="rect">
            <a:avLst/>
          </a:prstGeom>
        </p:spPr>
      </p:pic>
      <p:sp>
        <p:nvSpPr>
          <p:cNvPr id="4" name="TextBox 48">
            <a:extLst>
              <a:ext uri="{FF2B5EF4-FFF2-40B4-BE49-F238E27FC236}">
                <a16:creationId xmlns:a16="http://schemas.microsoft.com/office/drawing/2014/main" id="{2A8D67E1-84CD-4B7B-8505-33E4BE817EC3}"/>
              </a:ext>
            </a:extLst>
          </p:cNvPr>
          <p:cNvSpPr txBox="1"/>
          <p:nvPr/>
        </p:nvSpPr>
        <p:spPr>
          <a:xfrm>
            <a:off x="0" y="2193154"/>
            <a:ext cx="981870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Utilizamos como controle do aprendizado o número de erros em cada questão de cada sessão do </a:t>
            </a:r>
            <a:r>
              <a:rPr lang="pt-BR" dirty="0" err="1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quizz</a:t>
            </a: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Além disso utilizamos também o controle da assertividade e o índice de retrabalho, que apesar de ter sido descontinuado em 2022 por não termos mais baixas de retrabalho, ainda fazemos o monitoramento, casa apareça alguma ordem de serviço baixada errada, e o melhor é que o próprio sistema comercial, faz a tratativa da inconsistência apontando um relatório de inconsistências de baixa.</a:t>
            </a:r>
          </a:p>
          <a:p>
            <a:pPr marL="285750" indent="-285750">
              <a:buFontTx/>
              <a:buChar char="-"/>
            </a:pP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 o auxílio da Inteligência Artificial, fazemos a análise dos relatórios de cada sessão do </a:t>
            </a:r>
            <a:r>
              <a:rPr lang="pt-BR" dirty="0" err="1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Quizz</a:t>
            </a: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pt-BR" dirty="0" err="1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Kahoot</a:t>
            </a: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e ele indica qual tema está com deficiência de aprendizado, além de já sugerir questões abordando os procedimentos e legislação vigente. 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F13E6CEA-E335-4832-9E2F-197FB4CF5EF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88979" y="1675393"/>
            <a:ext cx="1853259" cy="3741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587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>
            <a:extLst>
              <a:ext uri="{FF2B5EF4-FFF2-40B4-BE49-F238E27FC236}">
                <a16:creationId xmlns:a16="http://schemas.microsoft.com/office/drawing/2014/main" id="{8C468933-BF9D-4E04-9260-FD4406CAD349}"/>
              </a:ext>
            </a:extLst>
          </p:cNvPr>
          <p:cNvSpPr/>
          <p:nvPr/>
        </p:nvSpPr>
        <p:spPr>
          <a:xfrm>
            <a:off x="0" y="141992"/>
            <a:ext cx="5086906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Aprendizado/Melhorias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AAD1392-81DD-493E-8CD8-A911B15C2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7450" y="-35511"/>
            <a:ext cx="2114550" cy="1181100"/>
          </a:xfrm>
          <a:prstGeom prst="rect">
            <a:avLst/>
          </a:prstGeom>
        </p:spPr>
      </p:pic>
      <p:sp>
        <p:nvSpPr>
          <p:cNvPr id="4" name="TextBox 48">
            <a:extLst>
              <a:ext uri="{FF2B5EF4-FFF2-40B4-BE49-F238E27FC236}">
                <a16:creationId xmlns:a16="http://schemas.microsoft.com/office/drawing/2014/main" id="{2A8D67E1-84CD-4B7B-8505-33E4BE817EC3}"/>
              </a:ext>
            </a:extLst>
          </p:cNvPr>
          <p:cNvSpPr txBox="1"/>
          <p:nvPr/>
        </p:nvSpPr>
        <p:spPr>
          <a:xfrm>
            <a:off x="0" y="2113256"/>
            <a:ext cx="981870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Conforme já mencionado anteriormente temos o auxílio da Inteligência Artificial, fazemos a análise dos relatórios de cada sessão do </a:t>
            </a:r>
            <a:r>
              <a:rPr lang="pt-BR" dirty="0" err="1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Quizz</a:t>
            </a: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pt-BR" dirty="0" err="1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Kahoot</a:t>
            </a: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e ele indica qual tema está com deficiência de aprendizado, além de já sugerir questões abordando os procedimentos e legislação vigente. </a:t>
            </a:r>
          </a:p>
          <a:p>
            <a:pPr marL="285750" indent="-285750">
              <a:buFontTx/>
              <a:buChar char="-"/>
            </a:pP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Além disso fazemos reuniões de aprendizado do projeto mensalmente após cada reunião, para avaliar como está o andamento e se é necessário alguma nova melhoria ao processo do treinamento, como por exemplo quando identificamos a necessidade vinda de um pedido das próprias equipes de abordarmos mais temas como a Deliberação </a:t>
            </a:r>
            <a:r>
              <a:rPr lang="pt-BR" dirty="0" err="1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Arsesp</a:t>
            </a: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106/2009 no que diz respeito as irregularidades.</a:t>
            </a:r>
          </a:p>
          <a:p>
            <a:pPr marL="285750" indent="-285750">
              <a:buFontTx/>
              <a:buChar char="-"/>
            </a:pP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Também implementamos a premiação de 2º e 3º colocados conforme identificamos como oportunidade de melhoria.</a:t>
            </a:r>
          </a:p>
          <a:p>
            <a:pPr marL="285750" indent="-285750">
              <a:buFontTx/>
              <a:buChar char="-"/>
            </a:pP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 com as melhorias implementadas e com o acompanhamento contínuo de rodar o ciclo PDCA, conseguimos em apenas 6 meses zerar as baixas erradas.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F13E6CEA-E335-4832-9E2F-197FB4CF5EF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88979" y="1675393"/>
            <a:ext cx="1853259" cy="3741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65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áfico 8">
            <a:extLst>
              <a:ext uri="{FF2B5EF4-FFF2-40B4-BE49-F238E27FC236}">
                <a16:creationId xmlns:a16="http://schemas.microsoft.com/office/drawing/2014/main" id="{8EE2F761-9C77-75C9-DA72-BB4CAFC60A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14114" t="77942" r="1"/>
          <a:stretch/>
        </p:blipFill>
        <p:spPr>
          <a:xfrm>
            <a:off x="-1" y="0"/>
            <a:ext cx="5771999" cy="914400"/>
          </a:xfrm>
          <a:prstGeom prst="rect">
            <a:avLst/>
          </a:prstGeom>
        </p:spPr>
      </p:pic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2A7B78A9-1771-4C48-A8BB-203483D3C8A8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883920" y="1280160"/>
          <a:ext cx="10678160" cy="5072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4" name="Conector de Seta Reta 3">
            <a:extLst>
              <a:ext uri="{FF2B5EF4-FFF2-40B4-BE49-F238E27FC236}">
                <a16:creationId xmlns:a16="http://schemas.microsoft.com/office/drawing/2014/main" id="{493A84C5-6560-48CE-BF74-0093FCDD08C8}"/>
              </a:ext>
            </a:extLst>
          </p:cNvPr>
          <p:cNvCxnSpPr/>
          <p:nvPr/>
        </p:nvCxnSpPr>
        <p:spPr>
          <a:xfrm>
            <a:off x="4439920" y="1747520"/>
            <a:ext cx="5293360" cy="2448560"/>
          </a:xfrm>
          <a:prstGeom prst="straightConnector1">
            <a:avLst/>
          </a:prstGeom>
          <a:ln w="152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eta: para Baixo 4">
            <a:extLst>
              <a:ext uri="{FF2B5EF4-FFF2-40B4-BE49-F238E27FC236}">
                <a16:creationId xmlns:a16="http://schemas.microsoft.com/office/drawing/2014/main" id="{296A5374-C618-42E5-BCF8-5B033E0B0A6D}"/>
              </a:ext>
            </a:extLst>
          </p:cNvPr>
          <p:cNvSpPr/>
          <p:nvPr/>
        </p:nvSpPr>
        <p:spPr>
          <a:xfrm>
            <a:off x="10728960" y="1517817"/>
            <a:ext cx="579120" cy="94090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D9EF967-9A1D-4C75-B98F-07FC44C3AE18}"/>
              </a:ext>
            </a:extLst>
          </p:cNvPr>
          <p:cNvSpPr txBox="1"/>
          <p:nvPr/>
        </p:nvSpPr>
        <p:spPr>
          <a:xfrm>
            <a:off x="9062720" y="1517817"/>
            <a:ext cx="299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Melhor Sentido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C5DE01F-2098-4C1D-B5DD-452CD64CBE4F}"/>
              </a:ext>
            </a:extLst>
          </p:cNvPr>
          <p:cNvSpPr txBox="1"/>
          <p:nvPr/>
        </p:nvSpPr>
        <p:spPr>
          <a:xfrm rot="1583767">
            <a:off x="6599444" y="2972301"/>
            <a:ext cx="3738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latin typeface="Arial Black" panose="020B0A04020102020204" pitchFamily="34" charset="0"/>
              </a:rPr>
              <a:t>100%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E49C6A6-6F16-4968-8505-8AFB836F79C9}"/>
              </a:ext>
            </a:extLst>
          </p:cNvPr>
          <p:cNvSpPr txBox="1"/>
          <p:nvPr/>
        </p:nvSpPr>
        <p:spPr>
          <a:xfrm>
            <a:off x="3992880" y="711200"/>
            <a:ext cx="3921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2" name="TextBox 48">
            <a:extLst>
              <a:ext uri="{FF2B5EF4-FFF2-40B4-BE49-F238E27FC236}">
                <a16:creationId xmlns:a16="http://schemas.microsoft.com/office/drawing/2014/main" id="{16D019A6-2524-4D8C-86B7-A01C8C97F7FC}"/>
              </a:ext>
            </a:extLst>
          </p:cNvPr>
          <p:cNvSpPr txBox="1"/>
          <p:nvPr/>
        </p:nvSpPr>
        <p:spPr>
          <a:xfrm>
            <a:off x="3562235" y="856245"/>
            <a:ext cx="43524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REDUÇÃO DE BAIXAS ERRADAS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C264CC0A-BF28-4C8A-8F94-775F024ED9A6}"/>
              </a:ext>
            </a:extLst>
          </p:cNvPr>
          <p:cNvSpPr/>
          <p:nvPr/>
        </p:nvSpPr>
        <p:spPr>
          <a:xfrm>
            <a:off x="0" y="141992"/>
            <a:ext cx="5086906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</p:spTree>
    <p:extLst>
      <p:ext uri="{BB962C8B-B14F-4D97-AF65-F5344CB8AC3E}">
        <p14:creationId xmlns:p14="http://schemas.microsoft.com/office/powerpoint/2010/main" val="2173573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5" grpId="0" animBg="1"/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áfico 8">
            <a:extLst>
              <a:ext uri="{FF2B5EF4-FFF2-40B4-BE49-F238E27FC236}">
                <a16:creationId xmlns:a16="http://schemas.microsoft.com/office/drawing/2014/main" id="{8EE2F761-9C77-75C9-DA72-BB4CAFC60A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14114" t="77942" r="1"/>
          <a:stretch/>
        </p:blipFill>
        <p:spPr>
          <a:xfrm>
            <a:off x="-1" y="0"/>
            <a:ext cx="5771999" cy="914400"/>
          </a:xfrm>
          <a:prstGeom prst="rect">
            <a:avLst/>
          </a:prstGeom>
        </p:spPr>
      </p:pic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E40A53DA-5C06-4948-BB5E-3EE299A5F3F4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478972" y="1227908"/>
          <a:ext cx="11093268" cy="5120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2E14C62F-D0F8-4947-8FF4-DA107A527948}"/>
              </a:ext>
            </a:extLst>
          </p:cNvPr>
          <p:cNvCxnSpPr>
            <a:cxnSpLocks/>
          </p:cNvCxnSpPr>
          <p:nvPr/>
        </p:nvCxnSpPr>
        <p:spPr>
          <a:xfrm flipV="1">
            <a:off x="1236617" y="1489166"/>
            <a:ext cx="8168640" cy="2856412"/>
          </a:xfrm>
          <a:prstGeom prst="straightConnector1">
            <a:avLst/>
          </a:prstGeom>
          <a:ln w="1587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">
            <a:extLst>
              <a:ext uri="{FF2B5EF4-FFF2-40B4-BE49-F238E27FC236}">
                <a16:creationId xmlns:a16="http://schemas.microsoft.com/office/drawing/2014/main" id="{76803449-9830-47B4-9BC6-36F3CCB6982B}"/>
              </a:ext>
            </a:extLst>
          </p:cNvPr>
          <p:cNvSpPr txBox="1"/>
          <p:nvPr/>
        </p:nvSpPr>
        <p:spPr>
          <a:xfrm rot="20380837">
            <a:off x="4054732" y="2353491"/>
            <a:ext cx="2793667" cy="33963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dirty="0">
                <a:latin typeface="Arial Black" panose="020B0A04020102020204" pitchFamily="34" charset="0"/>
              </a:rPr>
              <a:t>967%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7CA5058B-4FD8-4130-8127-A33CD0151E24}"/>
              </a:ext>
            </a:extLst>
          </p:cNvPr>
          <p:cNvSpPr txBox="1"/>
          <p:nvPr/>
        </p:nvSpPr>
        <p:spPr>
          <a:xfrm>
            <a:off x="1229531" y="1569199"/>
            <a:ext cx="295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+mj-lt"/>
              </a:rPr>
              <a:t>Melhor Sentido</a:t>
            </a:r>
          </a:p>
        </p:txBody>
      </p:sp>
      <p:sp>
        <p:nvSpPr>
          <p:cNvPr id="18" name="Seta: para Baixo 17">
            <a:extLst>
              <a:ext uri="{FF2B5EF4-FFF2-40B4-BE49-F238E27FC236}">
                <a16:creationId xmlns:a16="http://schemas.microsoft.com/office/drawing/2014/main" id="{EFCE7FA0-E79D-42FB-A2A9-9B279AB90F4C}"/>
              </a:ext>
            </a:extLst>
          </p:cNvPr>
          <p:cNvSpPr/>
          <p:nvPr/>
        </p:nvSpPr>
        <p:spPr>
          <a:xfrm rot="10800000">
            <a:off x="568275" y="1283418"/>
            <a:ext cx="579039" cy="9408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441F0A6D-20AF-4160-AE4C-1E584EE5A5CB}"/>
              </a:ext>
            </a:extLst>
          </p:cNvPr>
          <p:cNvSpPr/>
          <p:nvPr/>
        </p:nvSpPr>
        <p:spPr>
          <a:xfrm>
            <a:off x="0" y="141992"/>
            <a:ext cx="5086906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</p:spTree>
    <p:extLst>
      <p:ext uri="{BB962C8B-B14F-4D97-AF65-F5344CB8AC3E}">
        <p14:creationId xmlns:p14="http://schemas.microsoft.com/office/powerpoint/2010/main" val="3482426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15" grpId="0"/>
      <p:bldP spid="17" grpId="0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áfico 8">
            <a:extLst>
              <a:ext uri="{FF2B5EF4-FFF2-40B4-BE49-F238E27FC236}">
                <a16:creationId xmlns:a16="http://schemas.microsoft.com/office/drawing/2014/main" id="{8EE2F761-9C77-75C9-DA72-BB4CAFC60A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14114" t="77942" r="1"/>
          <a:stretch/>
        </p:blipFill>
        <p:spPr>
          <a:xfrm>
            <a:off x="-1" y="0"/>
            <a:ext cx="5771999" cy="914400"/>
          </a:xfrm>
          <a:prstGeom prst="rect">
            <a:avLst/>
          </a:prstGeom>
        </p:spPr>
      </p:pic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13D8486C-A9AC-44C7-B499-CD0119A378EF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04800" y="1149531"/>
          <a:ext cx="11267440" cy="5248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CaixaDeTexto 13">
            <a:extLst>
              <a:ext uri="{FF2B5EF4-FFF2-40B4-BE49-F238E27FC236}">
                <a16:creationId xmlns:a16="http://schemas.microsoft.com/office/drawing/2014/main" id="{9CD12372-B852-44A9-A9A8-AD58407623E1}"/>
              </a:ext>
            </a:extLst>
          </p:cNvPr>
          <p:cNvSpPr txBox="1"/>
          <p:nvPr/>
        </p:nvSpPr>
        <p:spPr>
          <a:xfrm>
            <a:off x="1229531" y="1569199"/>
            <a:ext cx="295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+mj-lt"/>
              </a:rPr>
              <a:t>Melhor Sentido</a:t>
            </a:r>
          </a:p>
        </p:txBody>
      </p:sp>
      <p:sp>
        <p:nvSpPr>
          <p:cNvPr id="15" name="Seta: para Baixo 14">
            <a:extLst>
              <a:ext uri="{FF2B5EF4-FFF2-40B4-BE49-F238E27FC236}">
                <a16:creationId xmlns:a16="http://schemas.microsoft.com/office/drawing/2014/main" id="{A08197C1-1089-47C2-B19C-A2AB69BDAA1D}"/>
              </a:ext>
            </a:extLst>
          </p:cNvPr>
          <p:cNvSpPr/>
          <p:nvPr/>
        </p:nvSpPr>
        <p:spPr>
          <a:xfrm rot="10800000">
            <a:off x="477646" y="1283418"/>
            <a:ext cx="579039" cy="9408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93CBCD3-D765-4F26-A3D9-98BE82E1492F}"/>
              </a:ext>
            </a:extLst>
          </p:cNvPr>
          <p:cNvSpPr/>
          <p:nvPr/>
        </p:nvSpPr>
        <p:spPr>
          <a:xfrm>
            <a:off x="0" y="141992"/>
            <a:ext cx="5086906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</p:spTree>
    <p:extLst>
      <p:ext uri="{BB962C8B-B14F-4D97-AF65-F5344CB8AC3E}">
        <p14:creationId xmlns:p14="http://schemas.microsoft.com/office/powerpoint/2010/main" val="4088871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  <p:bldP spid="14" grpId="0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áfico 8">
            <a:extLst>
              <a:ext uri="{FF2B5EF4-FFF2-40B4-BE49-F238E27FC236}">
                <a16:creationId xmlns:a16="http://schemas.microsoft.com/office/drawing/2014/main" id="{8EE2F761-9C77-75C9-DA72-BB4CAFC60A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14114" t="77942" r="1"/>
          <a:stretch/>
        </p:blipFill>
        <p:spPr>
          <a:xfrm>
            <a:off x="-1" y="0"/>
            <a:ext cx="5771999" cy="914400"/>
          </a:xfrm>
          <a:prstGeom prst="rect">
            <a:avLst/>
          </a:prstGeom>
        </p:spPr>
      </p:pic>
      <p:sp>
        <p:nvSpPr>
          <p:cNvPr id="8" name="TextBox 48">
            <a:extLst>
              <a:ext uri="{FF2B5EF4-FFF2-40B4-BE49-F238E27FC236}">
                <a16:creationId xmlns:a16="http://schemas.microsoft.com/office/drawing/2014/main" id="{17C4C36C-DB02-4426-B1BB-8DFA3D3C4833}"/>
              </a:ext>
            </a:extLst>
          </p:cNvPr>
          <p:cNvSpPr txBox="1"/>
          <p:nvPr/>
        </p:nvSpPr>
        <p:spPr>
          <a:xfrm>
            <a:off x="417250" y="1482941"/>
            <a:ext cx="98187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 comparação com o relatório Energia Legal da Empresa Enel 2023, o índice de assertividade da empresa foi de 7,63%, enquanto o nosso índice em 2023 foi de 12,8%.</a:t>
            </a:r>
          </a:p>
          <a:p>
            <a:pPr marL="285750" indent="-285750">
              <a:buFontTx/>
              <a:buChar char="-"/>
            </a:pP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unidade de negócio Sul, que era a referência do setor de Saneamento atingiu em 2023 o índice de assertividade de 8,57%.</a:t>
            </a:r>
          </a:p>
          <a:p>
            <a:pPr marL="285750" indent="-285750">
              <a:buFontTx/>
              <a:buChar char="-"/>
            </a:pPr>
            <a:r>
              <a:rPr lang="pt-BR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Sendo assim nos tornamos a nova referência no setor.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4E3EF744-29B7-4EA5-8E84-FCE3115FDF18}"/>
              </a:ext>
            </a:extLst>
          </p:cNvPr>
          <p:cNvSpPr/>
          <p:nvPr/>
        </p:nvSpPr>
        <p:spPr>
          <a:xfrm>
            <a:off x="0" y="141992"/>
            <a:ext cx="5086906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</p:spTree>
    <p:extLst>
      <p:ext uri="{BB962C8B-B14F-4D97-AF65-F5344CB8AC3E}">
        <p14:creationId xmlns:p14="http://schemas.microsoft.com/office/powerpoint/2010/main" val="2685110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85328808-9FD4-4537-ABDF-7A36D6FF0DCA}"/>
              </a:ext>
            </a:extLst>
          </p:cNvPr>
          <p:cNvSpPr txBox="1"/>
          <p:nvPr/>
        </p:nvSpPr>
        <p:spPr>
          <a:xfrm>
            <a:off x="5577915" y="505726"/>
            <a:ext cx="5679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>
                <a:solidFill>
                  <a:srgbClr val="12D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EE2F761-9C77-75C9-DA72-BB4CAFC60A2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 l="14114" t="77942" r="1"/>
          <a:stretch/>
        </p:blipFill>
        <p:spPr>
          <a:xfrm>
            <a:off x="-1" y="0"/>
            <a:ext cx="5771999" cy="914400"/>
          </a:xfrm>
          <a:prstGeom prst="rect">
            <a:avLst/>
          </a:prstGeom>
        </p:spPr>
      </p:pic>
      <p:sp>
        <p:nvSpPr>
          <p:cNvPr id="12" name="TextBox 48">
            <a:extLst>
              <a:ext uri="{FF2B5EF4-FFF2-40B4-BE49-F238E27FC236}">
                <a16:creationId xmlns:a16="http://schemas.microsoft.com/office/drawing/2014/main" id="{ED861719-862C-41D1-9F26-5233B74C694D}"/>
              </a:ext>
            </a:extLst>
          </p:cNvPr>
          <p:cNvSpPr txBox="1"/>
          <p:nvPr/>
        </p:nvSpPr>
        <p:spPr>
          <a:xfrm>
            <a:off x="406474" y="1324108"/>
            <a:ext cx="80872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Intangíveis – Reconhecimento dos Clientes</a:t>
            </a:r>
          </a:p>
        </p:txBody>
      </p:sp>
      <p:pic>
        <p:nvPicPr>
          <p:cNvPr id="3" name="Video Depoimento - Sr Antonio">
            <a:hlinkClick r:id="" action="ppaction://media"/>
            <a:extLst>
              <a:ext uri="{FF2B5EF4-FFF2-40B4-BE49-F238E27FC236}">
                <a16:creationId xmlns:a16="http://schemas.microsoft.com/office/drawing/2014/main" id="{588BC4DA-3D58-004C-EDC0-70FA92A9DE3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21343" y="1724218"/>
            <a:ext cx="3810000" cy="4961731"/>
          </a:xfrm>
          <a:prstGeom prst="rect">
            <a:avLst/>
          </a:prstGeom>
        </p:spPr>
      </p:pic>
      <p:pic>
        <p:nvPicPr>
          <p:cNvPr id="4" name="Depoimento Sr Gilson - Final">
            <a:hlinkClick r:id="" action="ppaction://media"/>
            <a:extLst>
              <a:ext uri="{FF2B5EF4-FFF2-40B4-BE49-F238E27FC236}">
                <a16:creationId xmlns:a16="http://schemas.microsoft.com/office/drawing/2014/main" id="{7A7E05BB-020B-338D-A7F9-62E6BA33363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560659" y="3124200"/>
            <a:ext cx="609600" cy="60960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F30A6F77-6773-4F00-B7A7-E0FFCAEF671E}"/>
              </a:ext>
            </a:extLst>
          </p:cNvPr>
          <p:cNvSpPr/>
          <p:nvPr/>
        </p:nvSpPr>
        <p:spPr>
          <a:xfrm>
            <a:off x="0" y="141992"/>
            <a:ext cx="5086906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Resultados/Depoimentos</a:t>
            </a:r>
          </a:p>
        </p:txBody>
      </p:sp>
    </p:spTree>
    <p:extLst>
      <p:ext uri="{BB962C8B-B14F-4D97-AF65-F5344CB8AC3E}">
        <p14:creationId xmlns:p14="http://schemas.microsoft.com/office/powerpoint/2010/main" val="2168631799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áfico 8">
            <a:extLst>
              <a:ext uri="{FF2B5EF4-FFF2-40B4-BE49-F238E27FC236}">
                <a16:creationId xmlns:a16="http://schemas.microsoft.com/office/drawing/2014/main" id="{8EE2F761-9C77-75C9-DA72-BB4CAFC60A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14114" t="77942" r="1"/>
          <a:stretch/>
        </p:blipFill>
        <p:spPr>
          <a:xfrm>
            <a:off x="-1" y="0"/>
            <a:ext cx="5771999" cy="914400"/>
          </a:xfrm>
          <a:prstGeom prst="rect">
            <a:avLst/>
          </a:prstGeom>
        </p:spPr>
      </p:pic>
      <p:sp>
        <p:nvSpPr>
          <p:cNvPr id="12" name="TextBox 48">
            <a:extLst>
              <a:ext uri="{FF2B5EF4-FFF2-40B4-BE49-F238E27FC236}">
                <a16:creationId xmlns:a16="http://schemas.microsoft.com/office/drawing/2014/main" id="{ED861719-862C-41D1-9F26-5233B74C694D}"/>
              </a:ext>
            </a:extLst>
          </p:cNvPr>
          <p:cNvSpPr txBox="1"/>
          <p:nvPr/>
        </p:nvSpPr>
        <p:spPr>
          <a:xfrm>
            <a:off x="406474" y="1324108"/>
            <a:ext cx="80872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Intangíveis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880ED39-8106-40C5-914D-FC794E133A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474" y="1740384"/>
            <a:ext cx="6427749" cy="249474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B2551BD9-39F6-40A7-ABA1-CFB706095B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5557" y="4114448"/>
            <a:ext cx="6427749" cy="2743551"/>
          </a:xfrm>
          <a:prstGeom prst="rect">
            <a:avLst/>
          </a:prstGeom>
        </p:spPr>
      </p:pic>
      <p:sp>
        <p:nvSpPr>
          <p:cNvPr id="13" name="TextBox 48">
            <a:extLst>
              <a:ext uri="{FF2B5EF4-FFF2-40B4-BE49-F238E27FC236}">
                <a16:creationId xmlns:a16="http://schemas.microsoft.com/office/drawing/2014/main" id="{030AA5E5-C793-4BCB-A29F-1CD134AF285F}"/>
              </a:ext>
            </a:extLst>
          </p:cNvPr>
          <p:cNvSpPr txBox="1"/>
          <p:nvPr/>
        </p:nvSpPr>
        <p:spPr>
          <a:xfrm>
            <a:off x="7233958" y="1896269"/>
            <a:ext cx="43484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Reconhecimento da Contratada</a:t>
            </a:r>
          </a:p>
        </p:txBody>
      </p:sp>
      <p:sp>
        <p:nvSpPr>
          <p:cNvPr id="8" name="TextBox 48">
            <a:extLst>
              <a:ext uri="{FF2B5EF4-FFF2-40B4-BE49-F238E27FC236}">
                <a16:creationId xmlns:a16="http://schemas.microsoft.com/office/drawing/2014/main" id="{0250A47C-670C-42FD-BFC0-3C6FBF456A87}"/>
              </a:ext>
            </a:extLst>
          </p:cNvPr>
          <p:cNvSpPr txBox="1"/>
          <p:nvPr/>
        </p:nvSpPr>
        <p:spPr>
          <a:xfrm>
            <a:off x="279511" y="4593671"/>
            <a:ext cx="43737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pt-BR" sz="2200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Fomos procurados pela UGR Guarulhos, e pelas empresas SANEAGO, COPASA e SAAEB Bebedouro para Benchmarking.</a:t>
            </a:r>
          </a:p>
        </p:txBody>
      </p:sp>
      <p:sp>
        <p:nvSpPr>
          <p:cNvPr id="10" name="TextBox 48">
            <a:extLst>
              <a:ext uri="{FF2B5EF4-FFF2-40B4-BE49-F238E27FC236}">
                <a16:creationId xmlns:a16="http://schemas.microsoft.com/office/drawing/2014/main" id="{57F74C08-3F62-4EDD-9457-067358B5AE25}"/>
              </a:ext>
            </a:extLst>
          </p:cNvPr>
          <p:cNvSpPr txBox="1"/>
          <p:nvPr/>
        </p:nvSpPr>
        <p:spPr>
          <a:xfrm>
            <a:off x="7233958" y="2970126"/>
            <a:ext cx="43484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u="sng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Finalista do Premio Empreendedor Sabesp 2023</a:t>
            </a:r>
            <a:endParaRPr lang="pt-BR" sz="2000" b="1" dirty="0">
              <a:solidFill>
                <a:srgbClr val="00385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48">
            <a:extLst>
              <a:ext uri="{FF2B5EF4-FFF2-40B4-BE49-F238E27FC236}">
                <a16:creationId xmlns:a16="http://schemas.microsoft.com/office/drawing/2014/main" id="{0F0679A4-98D7-4D72-AC9B-86BA28A1B064}"/>
              </a:ext>
            </a:extLst>
          </p:cNvPr>
          <p:cNvSpPr txBox="1"/>
          <p:nvPr/>
        </p:nvSpPr>
        <p:spPr>
          <a:xfrm>
            <a:off x="7233958" y="2262240"/>
            <a:ext cx="43484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u="sng" dirty="0">
                <a:solidFill>
                  <a:srgbClr val="0038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Vencedora do IGS 2023 – Categoria de Gestão Avançada</a:t>
            </a:r>
            <a:endParaRPr lang="pt-BR" sz="2000" b="1" dirty="0">
              <a:solidFill>
                <a:srgbClr val="00385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3948E2C5-7C45-4A87-8F34-719DD4901877}"/>
              </a:ext>
            </a:extLst>
          </p:cNvPr>
          <p:cNvSpPr/>
          <p:nvPr/>
        </p:nvSpPr>
        <p:spPr>
          <a:xfrm>
            <a:off x="0" y="141992"/>
            <a:ext cx="5086906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Resultados/Depoimentos</a:t>
            </a:r>
          </a:p>
        </p:txBody>
      </p:sp>
    </p:spTree>
    <p:extLst>
      <p:ext uri="{BB962C8B-B14F-4D97-AF65-F5344CB8AC3E}">
        <p14:creationId xmlns:p14="http://schemas.microsoft.com/office/powerpoint/2010/main" val="1921545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0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92173BAA-0A77-4E66-E46E-629D71CA67C3}"/>
              </a:ext>
            </a:extLst>
          </p:cNvPr>
          <p:cNvGrpSpPr/>
          <p:nvPr/>
        </p:nvGrpSpPr>
        <p:grpSpPr>
          <a:xfrm>
            <a:off x="3674977" y="732248"/>
            <a:ext cx="4362651" cy="1670853"/>
            <a:chOff x="1916113" y="2250042"/>
            <a:chExt cx="8520402" cy="230381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B49F9568-F579-12EC-6EE1-E102E3F94688}"/>
                </a:ext>
              </a:extLst>
            </p:cNvPr>
            <p:cNvGrpSpPr/>
            <p:nvPr/>
          </p:nvGrpSpPr>
          <p:grpSpPr>
            <a:xfrm>
              <a:off x="4606925" y="2250042"/>
              <a:ext cx="5829590" cy="2303816"/>
              <a:chOff x="4657343" y="2159929"/>
              <a:chExt cx="5253304" cy="2076071"/>
            </a:xfrm>
          </p:grpSpPr>
          <p:pic>
            <p:nvPicPr>
              <p:cNvPr id="10" name="Picture 4" descr="A blue number on a black background&#10;&#10;Description automatically generated">
                <a:extLst>
                  <a:ext uri="{FF2B5EF4-FFF2-40B4-BE49-F238E27FC236}">
                    <a16:creationId xmlns:a16="http://schemas.microsoft.com/office/drawing/2014/main" id="{173E970B-3800-A875-90CC-A8CDF31D219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32411"/>
              <a:stretch/>
            </p:blipFill>
            <p:spPr>
              <a:xfrm>
                <a:off x="4657343" y="2159929"/>
                <a:ext cx="5253304" cy="2076071"/>
              </a:xfrm>
              <a:prstGeom prst="rect">
                <a:avLst/>
              </a:prstGeom>
            </p:spPr>
          </p:pic>
          <p:pic>
            <p:nvPicPr>
              <p:cNvPr id="11" name="Picture 5" descr="A picture containing colorfulness, circle, graphics, design&#10;&#10;Description automatically generated">
                <a:extLst>
                  <a:ext uri="{FF2B5EF4-FFF2-40B4-BE49-F238E27FC236}">
                    <a16:creationId xmlns:a16="http://schemas.microsoft.com/office/drawing/2014/main" id="{E16A5EEC-3E98-6296-1E9E-3C9EF26157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243753" y="2194909"/>
                <a:ext cx="1952394" cy="1929560"/>
              </a:xfrm>
              <a:prstGeom prst="rect">
                <a:avLst/>
              </a:prstGeom>
            </p:spPr>
          </p:pic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D68FA92-968C-4FAF-6A6B-646E5FD0D77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916113" y="2370139"/>
              <a:ext cx="2576511" cy="2060576"/>
              <a:chOff x="1207" y="1493"/>
              <a:chExt cx="1623" cy="1298"/>
            </a:xfrm>
          </p:grpSpPr>
          <p:sp>
            <p:nvSpPr>
              <p:cNvPr id="6" name="AutoShape 3">
                <a:extLst>
                  <a:ext uri="{FF2B5EF4-FFF2-40B4-BE49-F238E27FC236}">
                    <a16:creationId xmlns:a16="http://schemas.microsoft.com/office/drawing/2014/main" id="{EBA7936E-A839-053A-F2AB-11D4033AAD51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1207" y="1494"/>
                <a:ext cx="1583" cy="12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7" name="Freeform 5">
                <a:extLst>
                  <a:ext uri="{FF2B5EF4-FFF2-40B4-BE49-F238E27FC236}">
                    <a16:creationId xmlns:a16="http://schemas.microsoft.com/office/drawing/2014/main" id="{889F4591-BC58-67CA-0C0F-04C71A4B9E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9" y="1493"/>
                <a:ext cx="1208" cy="1229"/>
              </a:xfrm>
              <a:custGeom>
                <a:avLst/>
                <a:gdLst>
                  <a:gd name="T0" fmla="*/ 431 w 864"/>
                  <a:gd name="T1" fmla="*/ 450 h 883"/>
                  <a:gd name="T2" fmla="*/ 431 w 864"/>
                  <a:gd name="T3" fmla="*/ 450 h 883"/>
                  <a:gd name="T4" fmla="*/ 864 w 864"/>
                  <a:gd name="T5" fmla="*/ 450 h 883"/>
                  <a:gd name="T6" fmla="*/ 864 w 864"/>
                  <a:gd name="T7" fmla="*/ 452 h 883"/>
                  <a:gd name="T8" fmla="*/ 432 w 864"/>
                  <a:gd name="T9" fmla="*/ 883 h 883"/>
                  <a:gd name="T10" fmla="*/ 0 w 864"/>
                  <a:gd name="T11" fmla="*/ 452 h 883"/>
                  <a:gd name="T12" fmla="*/ 0 w 864"/>
                  <a:gd name="T13" fmla="*/ 374 h 883"/>
                  <a:gd name="T14" fmla="*/ 0 w 864"/>
                  <a:gd name="T15" fmla="*/ 0 h 883"/>
                  <a:gd name="T16" fmla="*/ 289 w 864"/>
                  <a:gd name="T17" fmla="*/ 0 h 883"/>
                  <a:gd name="T18" fmla="*/ 289 w 864"/>
                  <a:gd name="T19" fmla="*/ 450 h 883"/>
                  <a:gd name="T20" fmla="*/ 488 w 864"/>
                  <a:gd name="T21" fmla="*/ 534 h 883"/>
                  <a:gd name="T22" fmla="*/ 576 w 864"/>
                  <a:gd name="T23" fmla="*/ 667 h 883"/>
                  <a:gd name="T24" fmla="*/ 432 w 864"/>
                  <a:gd name="T25" fmla="*/ 811 h 883"/>
                  <a:gd name="T26" fmla="*/ 288 w 864"/>
                  <a:gd name="T27" fmla="*/ 667 h 883"/>
                  <a:gd name="T28" fmla="*/ 288 w 864"/>
                  <a:gd name="T29" fmla="*/ 666 h 883"/>
                  <a:gd name="T30" fmla="*/ 289 w 864"/>
                  <a:gd name="T31" fmla="*/ 450 h 883"/>
                  <a:gd name="T32" fmla="*/ 431 w 864"/>
                  <a:gd name="T33" fmla="*/ 450 h 8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64" h="883">
                    <a:moveTo>
                      <a:pt x="431" y="450"/>
                    </a:moveTo>
                    <a:lnTo>
                      <a:pt x="431" y="450"/>
                    </a:lnTo>
                    <a:lnTo>
                      <a:pt x="864" y="450"/>
                    </a:lnTo>
                    <a:lnTo>
                      <a:pt x="864" y="452"/>
                    </a:lnTo>
                    <a:cubicBezTo>
                      <a:pt x="864" y="689"/>
                      <a:pt x="670" y="883"/>
                      <a:pt x="432" y="883"/>
                    </a:cubicBezTo>
                    <a:cubicBezTo>
                      <a:pt x="194" y="883"/>
                      <a:pt x="0" y="689"/>
                      <a:pt x="0" y="452"/>
                    </a:cubicBezTo>
                    <a:lnTo>
                      <a:pt x="0" y="374"/>
                    </a:lnTo>
                    <a:lnTo>
                      <a:pt x="0" y="0"/>
                    </a:lnTo>
                    <a:lnTo>
                      <a:pt x="289" y="0"/>
                    </a:lnTo>
                    <a:lnTo>
                      <a:pt x="289" y="450"/>
                    </a:lnTo>
                    <a:lnTo>
                      <a:pt x="488" y="534"/>
                    </a:lnTo>
                    <a:cubicBezTo>
                      <a:pt x="541" y="556"/>
                      <a:pt x="576" y="609"/>
                      <a:pt x="576" y="667"/>
                    </a:cubicBezTo>
                    <a:cubicBezTo>
                      <a:pt x="576" y="746"/>
                      <a:pt x="512" y="811"/>
                      <a:pt x="432" y="811"/>
                    </a:cubicBezTo>
                    <a:cubicBezTo>
                      <a:pt x="353" y="811"/>
                      <a:pt x="288" y="746"/>
                      <a:pt x="288" y="667"/>
                    </a:cubicBezTo>
                    <a:lnTo>
                      <a:pt x="288" y="666"/>
                    </a:lnTo>
                    <a:lnTo>
                      <a:pt x="289" y="450"/>
                    </a:lnTo>
                    <a:lnTo>
                      <a:pt x="431" y="450"/>
                    </a:lnTo>
                    <a:close/>
                  </a:path>
                </a:pathLst>
              </a:custGeom>
              <a:solidFill>
                <a:srgbClr val="12C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8" name="Freeform 6">
                <a:extLst>
                  <a:ext uri="{FF2B5EF4-FFF2-40B4-BE49-F238E27FC236}">
                    <a16:creationId xmlns:a16="http://schemas.microsoft.com/office/drawing/2014/main" id="{0ADA4015-8FD0-42F7-98B3-C3FECF4D11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3" y="1493"/>
                <a:ext cx="804" cy="600"/>
              </a:xfrm>
              <a:custGeom>
                <a:avLst/>
                <a:gdLst>
                  <a:gd name="T0" fmla="*/ 575 w 575"/>
                  <a:gd name="T1" fmla="*/ 204 h 431"/>
                  <a:gd name="T2" fmla="*/ 575 w 575"/>
                  <a:gd name="T3" fmla="*/ 204 h 431"/>
                  <a:gd name="T4" fmla="*/ 575 w 575"/>
                  <a:gd name="T5" fmla="*/ 24 h 431"/>
                  <a:gd name="T6" fmla="*/ 431 w 575"/>
                  <a:gd name="T7" fmla="*/ 0 h 431"/>
                  <a:gd name="T8" fmla="*/ 0 w 575"/>
                  <a:gd name="T9" fmla="*/ 431 h 431"/>
                  <a:gd name="T10" fmla="*/ 575 w 575"/>
                  <a:gd name="T11" fmla="*/ 431 h 431"/>
                  <a:gd name="T12" fmla="*/ 378 w 575"/>
                  <a:gd name="T13" fmla="*/ 349 h 431"/>
                  <a:gd name="T14" fmla="*/ 286 w 575"/>
                  <a:gd name="T15" fmla="*/ 215 h 431"/>
                  <a:gd name="T16" fmla="*/ 431 w 575"/>
                  <a:gd name="T17" fmla="*/ 71 h 431"/>
                  <a:gd name="T18" fmla="*/ 575 w 575"/>
                  <a:gd name="T19" fmla="*/ 215 h 431"/>
                  <a:gd name="T20" fmla="*/ 575 w 575"/>
                  <a:gd name="T21" fmla="*/ 204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5" h="431">
                    <a:moveTo>
                      <a:pt x="575" y="204"/>
                    </a:moveTo>
                    <a:lnTo>
                      <a:pt x="575" y="204"/>
                    </a:lnTo>
                    <a:lnTo>
                      <a:pt x="575" y="24"/>
                    </a:lnTo>
                    <a:cubicBezTo>
                      <a:pt x="529" y="9"/>
                      <a:pt x="480" y="0"/>
                      <a:pt x="431" y="0"/>
                    </a:cubicBezTo>
                    <a:cubicBezTo>
                      <a:pt x="193" y="0"/>
                      <a:pt x="0" y="193"/>
                      <a:pt x="0" y="431"/>
                    </a:cubicBezTo>
                    <a:lnTo>
                      <a:pt x="575" y="431"/>
                    </a:lnTo>
                    <a:lnTo>
                      <a:pt x="378" y="349"/>
                    </a:lnTo>
                    <a:cubicBezTo>
                      <a:pt x="323" y="328"/>
                      <a:pt x="286" y="274"/>
                      <a:pt x="286" y="215"/>
                    </a:cubicBezTo>
                    <a:cubicBezTo>
                      <a:pt x="286" y="136"/>
                      <a:pt x="351" y="71"/>
                      <a:pt x="431" y="71"/>
                    </a:cubicBezTo>
                    <a:cubicBezTo>
                      <a:pt x="510" y="71"/>
                      <a:pt x="575" y="135"/>
                      <a:pt x="575" y="215"/>
                    </a:cubicBezTo>
                    <a:lnTo>
                      <a:pt x="575" y="204"/>
                    </a:lnTo>
                    <a:close/>
                  </a:path>
                </a:pathLst>
              </a:custGeom>
              <a:solidFill>
                <a:srgbClr val="12C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dirty="0"/>
              </a:p>
            </p:txBody>
          </p:sp>
          <p:sp>
            <p:nvSpPr>
              <p:cNvPr id="9" name="Freeform 7">
                <a:extLst>
                  <a:ext uri="{FF2B5EF4-FFF2-40B4-BE49-F238E27FC236}">
                    <a16:creationId xmlns:a16="http://schemas.microsoft.com/office/drawing/2014/main" id="{B5F13C15-9459-F938-39C2-B5C7F3FC3B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1" y="1493"/>
                <a:ext cx="29" cy="1298"/>
              </a:xfrm>
              <a:custGeom>
                <a:avLst/>
                <a:gdLst>
                  <a:gd name="T0" fmla="*/ 0 h 876"/>
                  <a:gd name="T1" fmla="*/ 0 h 876"/>
                  <a:gd name="T2" fmla="*/ 876 h 87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876">
                    <a:moveTo>
                      <a:pt x="0" y="0"/>
                    </a:moveTo>
                    <a:lnTo>
                      <a:pt x="0" y="0"/>
                    </a:lnTo>
                    <a:lnTo>
                      <a:pt x="0" y="876"/>
                    </a:lnTo>
                  </a:path>
                </a:pathLst>
              </a:custGeom>
              <a:noFill/>
              <a:ln w="23813" cap="flat">
                <a:solidFill>
                  <a:srgbClr val="12D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</p:grp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13F7746-CFEC-486F-8A80-E4F6DEFA6EEC}"/>
              </a:ext>
            </a:extLst>
          </p:cNvPr>
          <p:cNvSpPr txBox="1"/>
          <p:nvPr/>
        </p:nvSpPr>
        <p:spPr>
          <a:xfrm>
            <a:off x="1219774" y="4822264"/>
            <a:ext cx="885305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fr-FR" sz="4000" b="1" dirty="0">
                <a:solidFill>
                  <a:srgbClr val="12CDFF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gseibarauskas@sabesp.com.br</a:t>
            </a:r>
            <a:endParaRPr lang="fr-FR" sz="4000" b="1" dirty="0">
              <a:solidFill>
                <a:srgbClr val="12CD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D60217E6-4782-4F6D-9AC4-CAB1858164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015225" cy="2035737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77084D1D-B0B6-415F-B6B0-A4492B9F91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89653" y="29980"/>
            <a:ext cx="2962504" cy="1624810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EB691DF1-A7E0-4FC9-91E7-7969B36E74F4}"/>
              </a:ext>
            </a:extLst>
          </p:cNvPr>
          <p:cNvSpPr txBox="1"/>
          <p:nvPr/>
        </p:nvSpPr>
        <p:spPr>
          <a:xfrm>
            <a:off x="1087132" y="2634260"/>
            <a:ext cx="8853055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fr-FR" sz="4000" b="1" dirty="0">
                <a:solidFill>
                  <a:srgbClr val="12CD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Gabriel Seibarauskas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fr-FR" sz="3200" b="1" dirty="0">
                <a:solidFill>
                  <a:srgbClr val="12CD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Unidade: OCS – Faturamento – Inteligência Comercial e Combate a Perdas Aparentes</a:t>
            </a:r>
          </a:p>
        </p:txBody>
      </p:sp>
    </p:spTree>
    <p:extLst>
      <p:ext uri="{BB962C8B-B14F-4D97-AF65-F5344CB8AC3E}">
        <p14:creationId xmlns:p14="http://schemas.microsoft.com/office/powerpoint/2010/main" val="37496428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532</TotalTime>
  <Words>1882</Words>
  <Application>Microsoft Office PowerPoint</Application>
  <PresentationFormat>Widescreen</PresentationFormat>
  <Paragraphs>99</Paragraphs>
  <Slides>20</Slides>
  <Notes>0</Notes>
  <HiddenSlides>0</HiddenSlides>
  <MMClips>2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6" baseType="lpstr">
      <vt:lpstr>Arial</vt:lpstr>
      <vt:lpstr>Arial Black</vt:lpstr>
      <vt:lpstr>Calibri</vt:lpstr>
      <vt:lpstr>Calibri Light</vt:lpstr>
      <vt:lpstr>Tahoma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Aparecida</dc:creator>
  <cp:lastModifiedBy>Aparecida</cp:lastModifiedBy>
  <cp:revision>64</cp:revision>
  <dcterms:created xsi:type="dcterms:W3CDTF">2023-09-18T15:41:39Z</dcterms:created>
  <dcterms:modified xsi:type="dcterms:W3CDTF">2024-10-24T22:55:30Z</dcterms:modified>
</cp:coreProperties>
</file>